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937E"/>
    <a:srgbClr val="76D6FF"/>
    <a:srgbClr val="96BEE6"/>
    <a:srgbClr val="001E44"/>
    <a:srgbClr val="314D64"/>
    <a:srgbClr val="C6DC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893"/>
    <p:restoredTop sz="94694"/>
  </p:normalViewPr>
  <p:slideViewPr>
    <p:cSldViewPr snapToGrid="0">
      <p:cViewPr varScale="1">
        <p:scale>
          <a:sx n="87" d="100"/>
          <a:sy n="87" d="100"/>
        </p:scale>
        <p:origin x="277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756E6B-47A0-4E43-BBB1-9EE9B8672FD5}" type="datetimeFigureOut">
              <a:rPr lang="en-US" smtClean="0"/>
              <a:t>8/19/25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986EC2-C159-9B49-B29A-1AEBAAA865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286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A8BE75-CC38-ECE7-35FD-BD91106C7C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9624BF-4B01-9031-F3F1-DA19A55FDC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566DCF-0A22-70E0-779F-69E78194BB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E2291B-291A-A88A-A4A1-605B41A642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986EC2-C159-9B49-B29A-1AEBAAA8650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112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386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309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3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3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97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472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876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783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5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516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89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32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8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83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8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214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5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059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158B75-F241-EF12-5554-B0470E01EE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-up of a test tube&#10;&#10;AI-generated content may be incorrect.">
            <a:extLst>
              <a:ext uri="{FF2B5EF4-FFF2-40B4-BE49-F238E27FC236}">
                <a16:creationId xmlns:a16="http://schemas.microsoft.com/office/drawing/2014/main" id="{4ED42364-F01D-3C98-CDD2-A91292409C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882" y="703462"/>
            <a:ext cx="1527636" cy="1968953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7D8E377-CB57-7622-FB44-4D82DBF580B2}"/>
              </a:ext>
            </a:extLst>
          </p:cNvPr>
          <p:cNvSpPr txBox="1"/>
          <p:nvPr/>
        </p:nvSpPr>
        <p:spPr>
          <a:xfrm>
            <a:off x="1012728" y="2501186"/>
            <a:ext cx="13346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Segoe UI" panose="020B0502040204020203" pitchFamily="34" charset="0"/>
                <a:cs typeface="Segoe UI" panose="020B0502040204020203" pitchFamily="34" charset="0"/>
              </a:rPr>
              <a:t>Microcentrifuge tube</a:t>
            </a:r>
          </a:p>
        </p:txBody>
      </p:sp>
      <p:pic>
        <p:nvPicPr>
          <p:cNvPr id="29" name="Picture 28" descr="A blue blender with a knob&#10;&#10;AI-generated content may be incorrect.">
            <a:extLst>
              <a:ext uri="{FF2B5EF4-FFF2-40B4-BE49-F238E27FC236}">
                <a16:creationId xmlns:a16="http://schemas.microsoft.com/office/drawing/2014/main" id="{513A8B82-C68B-C0FE-3CAA-6ACD79A127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9009" y="4430757"/>
            <a:ext cx="1063132" cy="1101691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3D013CFA-6487-DEFA-DBCC-B62AD57333AF}"/>
              </a:ext>
            </a:extLst>
          </p:cNvPr>
          <p:cNvSpPr txBox="1"/>
          <p:nvPr/>
        </p:nvSpPr>
        <p:spPr>
          <a:xfrm>
            <a:off x="1866961" y="5532677"/>
            <a:ext cx="11235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Segoe UI" panose="020B0502040204020203" pitchFamily="34" charset="0"/>
                <a:cs typeface="Segoe UI" panose="020B0502040204020203" pitchFamily="34" charset="0"/>
              </a:rPr>
              <a:t>Vortex mixer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CCFBDCA-8DA2-7E29-AC95-8BF82887DE55}"/>
              </a:ext>
            </a:extLst>
          </p:cNvPr>
          <p:cNvGrpSpPr/>
          <p:nvPr/>
        </p:nvGrpSpPr>
        <p:grpSpPr>
          <a:xfrm>
            <a:off x="3457669" y="3794194"/>
            <a:ext cx="1816769" cy="2000093"/>
            <a:chOff x="3419383" y="3794194"/>
            <a:chExt cx="1816769" cy="2000093"/>
          </a:xfrm>
        </p:grpSpPr>
        <p:pic>
          <p:nvPicPr>
            <p:cNvPr id="32" name="Picture 31" descr="A blue and grey device with a circular disc&#10;&#10;AI-generated content may be incorrect.">
              <a:extLst>
                <a:ext uri="{FF2B5EF4-FFF2-40B4-BE49-F238E27FC236}">
                  <a16:creationId xmlns:a16="http://schemas.microsoft.com/office/drawing/2014/main" id="{1497CE49-66FA-2BD6-84EF-6E6BD42BD06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509287" y="3794194"/>
              <a:ext cx="924270" cy="1661548"/>
            </a:xfrm>
            <a:prstGeom prst="rect">
              <a:avLst/>
            </a:prstGeom>
          </p:spPr>
        </p:pic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8F174B22-D535-9FC7-3906-D7E71794D323}"/>
                </a:ext>
              </a:extLst>
            </p:cNvPr>
            <p:cNvSpPr txBox="1"/>
            <p:nvPr/>
          </p:nvSpPr>
          <p:spPr>
            <a:xfrm>
              <a:off x="3419383" y="5532677"/>
              <a:ext cx="112353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latin typeface="Segoe UI" panose="020B0502040204020203" pitchFamily="34" charset="0"/>
                  <a:cs typeface="Segoe UI" panose="020B0502040204020203" pitchFamily="34" charset="0"/>
                </a:rPr>
                <a:t>Centrifuge</a:t>
              </a:r>
            </a:p>
          </p:txBody>
        </p: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C4B571B3-DDDC-26FA-A0D9-F774B811C6F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185638" y="4799630"/>
              <a:ext cx="307861" cy="17961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40C62694-689C-2F19-948E-920EC3579FC5}"/>
                </a:ext>
              </a:extLst>
            </p:cNvPr>
            <p:cNvSpPr txBox="1"/>
            <p:nvPr/>
          </p:nvSpPr>
          <p:spPr>
            <a:xfrm>
              <a:off x="4376395" y="4986802"/>
              <a:ext cx="8597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Ink Free" panose="03080402000500000000" pitchFamily="66" charset="0"/>
                </a:rPr>
                <a:t>Rotor</a:t>
              </a:r>
            </a:p>
          </p:txBody>
        </p:sp>
      </p:grpSp>
      <p:pic>
        <p:nvPicPr>
          <p:cNvPr id="37" name="Picture 36" descr="A blue and silver pipette&#10;&#10;AI-generated content may be incorrect.">
            <a:extLst>
              <a:ext uri="{FF2B5EF4-FFF2-40B4-BE49-F238E27FC236}">
                <a16:creationId xmlns:a16="http://schemas.microsoft.com/office/drawing/2014/main" id="{C389586C-9E04-AEC2-9566-BED08AF685B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6170" y="3569780"/>
            <a:ext cx="780473" cy="1967442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846A011B-253E-316F-5171-ECFB2F21C348}"/>
              </a:ext>
            </a:extLst>
          </p:cNvPr>
          <p:cNvSpPr txBox="1"/>
          <p:nvPr/>
        </p:nvSpPr>
        <p:spPr>
          <a:xfrm>
            <a:off x="166632" y="5529857"/>
            <a:ext cx="11235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Segoe UI" panose="020B0502040204020203" pitchFamily="34" charset="0"/>
                <a:cs typeface="Segoe UI" panose="020B0502040204020203" pitchFamily="34" charset="0"/>
              </a:rPr>
              <a:t>Pipette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027FE814-4626-0496-5021-F0462E7BA780}"/>
              </a:ext>
            </a:extLst>
          </p:cNvPr>
          <p:cNvCxnSpPr>
            <a:cxnSpLocks/>
          </p:cNvCxnSpPr>
          <p:nvPr/>
        </p:nvCxnSpPr>
        <p:spPr>
          <a:xfrm flipH="1">
            <a:off x="768309" y="5323592"/>
            <a:ext cx="41645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2D8DFA7E-66E2-9690-37CB-373EE86B59E3}"/>
              </a:ext>
            </a:extLst>
          </p:cNvPr>
          <p:cNvSpPr txBox="1"/>
          <p:nvPr/>
        </p:nvSpPr>
        <p:spPr>
          <a:xfrm>
            <a:off x="1126401" y="5169015"/>
            <a:ext cx="506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Ink Free" panose="03080402000500000000" pitchFamily="66" charset="0"/>
              </a:rPr>
              <a:t>Tip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C339A05-19A2-3FEB-86D1-21FEA672D684}"/>
              </a:ext>
            </a:extLst>
          </p:cNvPr>
          <p:cNvSpPr/>
          <p:nvPr/>
        </p:nvSpPr>
        <p:spPr>
          <a:xfrm>
            <a:off x="0" y="2958713"/>
            <a:ext cx="6877247" cy="499248"/>
          </a:xfrm>
          <a:prstGeom prst="rect">
            <a:avLst/>
          </a:prstGeom>
          <a:solidFill>
            <a:schemeClr val="tx2">
              <a:lumMod val="90000"/>
              <a:lumOff val="1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FD3CE55-0A79-D7C3-9F74-408936889157}"/>
              </a:ext>
            </a:extLst>
          </p:cNvPr>
          <p:cNvSpPr txBox="1"/>
          <p:nvPr/>
        </p:nvSpPr>
        <p:spPr>
          <a:xfrm>
            <a:off x="2225860" y="2909541"/>
            <a:ext cx="24062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Equipment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C5BD009-51FE-4B0D-CBFE-0F38273BB9DE}"/>
              </a:ext>
            </a:extLst>
          </p:cNvPr>
          <p:cNvSpPr/>
          <p:nvPr/>
        </p:nvSpPr>
        <p:spPr>
          <a:xfrm>
            <a:off x="-2" y="497"/>
            <a:ext cx="6858000" cy="499248"/>
          </a:xfrm>
          <a:prstGeom prst="rect">
            <a:avLst/>
          </a:prstGeom>
          <a:solidFill>
            <a:schemeClr val="tx2">
              <a:lumMod val="90000"/>
              <a:lumOff val="1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3849E50-A1D4-34D8-EE53-AED8FABCDF47}"/>
              </a:ext>
            </a:extLst>
          </p:cNvPr>
          <p:cNvSpPr txBox="1"/>
          <p:nvPr/>
        </p:nvSpPr>
        <p:spPr>
          <a:xfrm>
            <a:off x="2245107" y="-26022"/>
            <a:ext cx="24062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Tubes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7418315-324E-456F-DC3A-67B703C918C8}"/>
              </a:ext>
            </a:extLst>
          </p:cNvPr>
          <p:cNvSpPr/>
          <p:nvPr/>
        </p:nvSpPr>
        <p:spPr>
          <a:xfrm>
            <a:off x="0" y="6043400"/>
            <a:ext cx="6877247" cy="499248"/>
          </a:xfrm>
          <a:prstGeom prst="rect">
            <a:avLst/>
          </a:prstGeom>
          <a:solidFill>
            <a:schemeClr val="tx2">
              <a:lumMod val="90000"/>
              <a:lumOff val="1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6E8BD19-72F0-98B5-5E7E-4C7D5DFC07AE}"/>
              </a:ext>
            </a:extLst>
          </p:cNvPr>
          <p:cNvSpPr txBox="1"/>
          <p:nvPr/>
        </p:nvSpPr>
        <p:spPr>
          <a:xfrm>
            <a:off x="1725656" y="6006735"/>
            <a:ext cx="34066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Pipette Settings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A732B117-B39A-4CF5-20BB-758DBBFEA6AE}"/>
              </a:ext>
            </a:extLst>
          </p:cNvPr>
          <p:cNvSpPr/>
          <p:nvPr/>
        </p:nvSpPr>
        <p:spPr>
          <a:xfrm>
            <a:off x="4791059" y="7057601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252C8229-F83B-1096-F497-1AE3690FC22F}"/>
              </a:ext>
            </a:extLst>
          </p:cNvPr>
          <p:cNvSpPr/>
          <p:nvPr/>
        </p:nvSpPr>
        <p:spPr>
          <a:xfrm>
            <a:off x="4791059" y="7556850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A2FF341A-29D9-89AD-C3D5-6E76763059BD}"/>
              </a:ext>
            </a:extLst>
          </p:cNvPr>
          <p:cNvSpPr/>
          <p:nvPr/>
        </p:nvSpPr>
        <p:spPr>
          <a:xfrm>
            <a:off x="4791058" y="8056099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53CE81B-9E92-9BAD-4351-E9B66D7D074E}"/>
              </a:ext>
            </a:extLst>
          </p:cNvPr>
          <p:cNvSpPr txBox="1"/>
          <p:nvPr/>
        </p:nvSpPr>
        <p:spPr>
          <a:xfrm>
            <a:off x="4850262" y="7084105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0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15D82676-057C-8004-D08E-E6C34A48419B}"/>
              </a:ext>
            </a:extLst>
          </p:cNvPr>
          <p:cNvSpPr txBox="1"/>
          <p:nvPr/>
        </p:nvSpPr>
        <p:spPr>
          <a:xfrm>
            <a:off x="4848584" y="7578683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E9F48EF2-0C24-E780-5DC6-060CBFDAB410}"/>
              </a:ext>
            </a:extLst>
          </p:cNvPr>
          <p:cNvSpPr txBox="1"/>
          <p:nvPr/>
        </p:nvSpPr>
        <p:spPr>
          <a:xfrm>
            <a:off x="4745346" y="8056328"/>
            <a:ext cx="6860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5.5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26D6ED5A-FE9F-9DC0-C5ED-1CD01D44600E}"/>
              </a:ext>
            </a:extLst>
          </p:cNvPr>
          <p:cNvSpPr txBox="1"/>
          <p:nvPr/>
        </p:nvSpPr>
        <p:spPr>
          <a:xfrm>
            <a:off x="4643193" y="6707874"/>
            <a:ext cx="8928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96BEE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45.5 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µL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sz="1600" b="1" dirty="0">
              <a:solidFill>
                <a:srgbClr val="96BEE6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A89CDAEF-EF6E-DCFE-EA0E-6D3D015745B0}"/>
              </a:ext>
            </a:extLst>
          </p:cNvPr>
          <p:cNvSpPr txBox="1"/>
          <p:nvPr/>
        </p:nvSpPr>
        <p:spPr>
          <a:xfrm>
            <a:off x="4641783" y="8558247"/>
            <a:ext cx="892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P200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938FC7F0-67D4-4F04-BB50-58E3E4442412}"/>
              </a:ext>
            </a:extLst>
          </p:cNvPr>
          <p:cNvSpPr/>
          <p:nvPr/>
        </p:nvSpPr>
        <p:spPr>
          <a:xfrm>
            <a:off x="1383157" y="7054702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41F8E44-4781-81B1-CD90-11DFC656767C}"/>
              </a:ext>
            </a:extLst>
          </p:cNvPr>
          <p:cNvSpPr/>
          <p:nvPr/>
        </p:nvSpPr>
        <p:spPr>
          <a:xfrm>
            <a:off x="1383157" y="7553951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DEE8C7C5-14ED-5587-B444-303A1E2FB12C}"/>
              </a:ext>
            </a:extLst>
          </p:cNvPr>
          <p:cNvSpPr/>
          <p:nvPr/>
        </p:nvSpPr>
        <p:spPr>
          <a:xfrm>
            <a:off x="1383156" y="8053200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2114E373-E160-13F6-B7D3-172F2AD33386}"/>
              </a:ext>
            </a:extLst>
          </p:cNvPr>
          <p:cNvSpPr txBox="1"/>
          <p:nvPr/>
        </p:nvSpPr>
        <p:spPr>
          <a:xfrm>
            <a:off x="1442360" y="7081206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0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0923D0EF-1165-363F-90BA-5E885ED6B7BE}"/>
              </a:ext>
            </a:extLst>
          </p:cNvPr>
          <p:cNvSpPr txBox="1"/>
          <p:nvPr/>
        </p:nvSpPr>
        <p:spPr>
          <a:xfrm>
            <a:off x="1440682" y="7575784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2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F55AACA6-A63A-C83E-46B9-86B34C339A9A}"/>
              </a:ext>
            </a:extLst>
          </p:cNvPr>
          <p:cNvSpPr txBox="1"/>
          <p:nvPr/>
        </p:nvSpPr>
        <p:spPr>
          <a:xfrm>
            <a:off x="1440682" y="8053429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0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159D29AF-4CA8-179D-328C-01693E9BDBEE}"/>
              </a:ext>
            </a:extLst>
          </p:cNvPr>
          <p:cNvSpPr txBox="1"/>
          <p:nvPr/>
        </p:nvSpPr>
        <p:spPr>
          <a:xfrm>
            <a:off x="1235291" y="6704975"/>
            <a:ext cx="8928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96BEE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 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µL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sz="1600" b="1" dirty="0">
              <a:solidFill>
                <a:srgbClr val="96BEE6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0F9B06B8-9294-8EFF-4612-71A757CDA8E9}"/>
              </a:ext>
            </a:extLst>
          </p:cNvPr>
          <p:cNvSpPr txBox="1"/>
          <p:nvPr/>
        </p:nvSpPr>
        <p:spPr>
          <a:xfrm>
            <a:off x="1233881" y="8555348"/>
            <a:ext cx="892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P20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7318664-939E-6282-3232-A5026C9A168D}"/>
              </a:ext>
            </a:extLst>
          </p:cNvPr>
          <p:cNvSpPr/>
          <p:nvPr/>
        </p:nvSpPr>
        <p:spPr>
          <a:xfrm>
            <a:off x="2520004" y="7054702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E06799CB-0BBE-41B3-5949-194D38976435}"/>
              </a:ext>
            </a:extLst>
          </p:cNvPr>
          <p:cNvSpPr/>
          <p:nvPr/>
        </p:nvSpPr>
        <p:spPr>
          <a:xfrm>
            <a:off x="2520004" y="7553951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62F8454E-9479-35AB-1442-749A4393B200}"/>
              </a:ext>
            </a:extLst>
          </p:cNvPr>
          <p:cNvSpPr/>
          <p:nvPr/>
        </p:nvSpPr>
        <p:spPr>
          <a:xfrm>
            <a:off x="2520003" y="8053200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CA27B703-9256-45F8-ADF3-7167E2318EA6}"/>
              </a:ext>
            </a:extLst>
          </p:cNvPr>
          <p:cNvSpPr txBox="1"/>
          <p:nvPr/>
        </p:nvSpPr>
        <p:spPr>
          <a:xfrm>
            <a:off x="2579207" y="7081206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0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400E0A4D-8E60-19F8-C82C-18A00AE6C589}"/>
              </a:ext>
            </a:extLst>
          </p:cNvPr>
          <p:cNvSpPr txBox="1"/>
          <p:nvPr/>
        </p:nvSpPr>
        <p:spPr>
          <a:xfrm>
            <a:off x="2577529" y="7575784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1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4C14210D-C236-69A8-3004-3FA7D8AE593F}"/>
              </a:ext>
            </a:extLst>
          </p:cNvPr>
          <p:cNvSpPr txBox="1"/>
          <p:nvPr/>
        </p:nvSpPr>
        <p:spPr>
          <a:xfrm>
            <a:off x="2577529" y="8053429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4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999F8497-CD2D-4B05-A185-B51BD4D6CB48}"/>
              </a:ext>
            </a:extLst>
          </p:cNvPr>
          <p:cNvSpPr txBox="1"/>
          <p:nvPr/>
        </p:nvSpPr>
        <p:spPr>
          <a:xfrm>
            <a:off x="2381103" y="6704975"/>
            <a:ext cx="8928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96BEE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14 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µL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sz="1600" b="1" dirty="0">
              <a:solidFill>
                <a:srgbClr val="96BEE6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1F80A15A-A0A4-7562-BD1B-FA1958DCC620}"/>
              </a:ext>
            </a:extLst>
          </p:cNvPr>
          <p:cNvSpPr txBox="1"/>
          <p:nvPr/>
        </p:nvSpPr>
        <p:spPr>
          <a:xfrm>
            <a:off x="2370728" y="8555348"/>
            <a:ext cx="892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P200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968A5E76-85E3-5FB9-ED5D-B899DE81FB20}"/>
              </a:ext>
            </a:extLst>
          </p:cNvPr>
          <p:cNvSpPr/>
          <p:nvPr/>
        </p:nvSpPr>
        <p:spPr>
          <a:xfrm>
            <a:off x="5916865" y="7063932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68BF89E8-69DA-06E5-96A7-1043A202C9E1}"/>
              </a:ext>
            </a:extLst>
          </p:cNvPr>
          <p:cNvSpPr/>
          <p:nvPr/>
        </p:nvSpPr>
        <p:spPr>
          <a:xfrm>
            <a:off x="5916865" y="7563181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1D155CB0-61D8-EFA0-ECAA-AB5FDF22F5D0}"/>
              </a:ext>
            </a:extLst>
          </p:cNvPr>
          <p:cNvSpPr/>
          <p:nvPr/>
        </p:nvSpPr>
        <p:spPr>
          <a:xfrm>
            <a:off x="5916864" y="8062430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52BAF94C-2D01-E825-B3A5-6C1FF4F26B3D}"/>
              </a:ext>
            </a:extLst>
          </p:cNvPr>
          <p:cNvSpPr txBox="1"/>
          <p:nvPr/>
        </p:nvSpPr>
        <p:spPr>
          <a:xfrm>
            <a:off x="5976068" y="7090436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0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3BC7FA98-7BEA-FC73-8867-F705CD083B19}"/>
              </a:ext>
            </a:extLst>
          </p:cNvPr>
          <p:cNvSpPr txBox="1"/>
          <p:nvPr/>
        </p:nvSpPr>
        <p:spPr>
          <a:xfrm>
            <a:off x="5974390" y="7585014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8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1B921367-FEA1-5EB3-0DE1-FC05B1052EFB}"/>
              </a:ext>
            </a:extLst>
          </p:cNvPr>
          <p:cNvSpPr txBox="1"/>
          <p:nvPr/>
        </p:nvSpPr>
        <p:spPr>
          <a:xfrm>
            <a:off x="5885902" y="8062659"/>
            <a:ext cx="6860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7.5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DF87BE6A-48C5-F820-DA8B-4D7721C9A4E3}"/>
              </a:ext>
            </a:extLst>
          </p:cNvPr>
          <p:cNvSpPr txBox="1"/>
          <p:nvPr/>
        </p:nvSpPr>
        <p:spPr>
          <a:xfrm>
            <a:off x="5786929" y="6714205"/>
            <a:ext cx="8928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96BEE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87.5 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µL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sz="1600" b="1" dirty="0">
              <a:solidFill>
                <a:srgbClr val="96BEE6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3870C0F-7B6E-B6E2-0ABC-7B0FD5DB7D5C}"/>
              </a:ext>
            </a:extLst>
          </p:cNvPr>
          <p:cNvSpPr txBox="1"/>
          <p:nvPr/>
        </p:nvSpPr>
        <p:spPr>
          <a:xfrm>
            <a:off x="5767589" y="8564578"/>
            <a:ext cx="892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P200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2F4743F6-1BBD-32C3-E27A-D0937AA6CFC1}"/>
              </a:ext>
            </a:extLst>
          </p:cNvPr>
          <p:cNvSpPr/>
          <p:nvPr/>
        </p:nvSpPr>
        <p:spPr>
          <a:xfrm>
            <a:off x="3657815" y="7063932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2AE4D349-D626-D0F8-7FF9-5B7D31E89632}"/>
              </a:ext>
            </a:extLst>
          </p:cNvPr>
          <p:cNvSpPr/>
          <p:nvPr/>
        </p:nvSpPr>
        <p:spPr>
          <a:xfrm>
            <a:off x="3657815" y="7563181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F678B4E4-6A71-4CD9-8B33-3E4B9BF8569E}"/>
              </a:ext>
            </a:extLst>
          </p:cNvPr>
          <p:cNvSpPr/>
          <p:nvPr/>
        </p:nvSpPr>
        <p:spPr>
          <a:xfrm>
            <a:off x="3657814" y="8062430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8CAA3EA3-BCD1-7F19-A740-41B67EBE545D}"/>
              </a:ext>
            </a:extLst>
          </p:cNvPr>
          <p:cNvSpPr txBox="1"/>
          <p:nvPr/>
        </p:nvSpPr>
        <p:spPr>
          <a:xfrm>
            <a:off x="3717018" y="7090436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0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1FFE2BC1-55EE-8ABE-79D1-F6BFFC09A66C}"/>
              </a:ext>
            </a:extLst>
          </p:cNvPr>
          <p:cNvSpPr txBox="1"/>
          <p:nvPr/>
        </p:nvSpPr>
        <p:spPr>
          <a:xfrm>
            <a:off x="3715340" y="7585014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2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93A741B9-8A7C-5676-2CE8-F3AAEC7B2BA9}"/>
              </a:ext>
            </a:extLst>
          </p:cNvPr>
          <p:cNvSpPr txBox="1"/>
          <p:nvPr/>
        </p:nvSpPr>
        <p:spPr>
          <a:xfrm>
            <a:off x="3715340" y="8062659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3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5A5040D1-2BD4-D12B-0849-336460FF4A2A}"/>
              </a:ext>
            </a:extLst>
          </p:cNvPr>
          <p:cNvSpPr txBox="1"/>
          <p:nvPr/>
        </p:nvSpPr>
        <p:spPr>
          <a:xfrm>
            <a:off x="3509949" y="6714205"/>
            <a:ext cx="8928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96BEE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23 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µL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sz="1600" b="1" dirty="0">
              <a:solidFill>
                <a:srgbClr val="96BEE6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A0F876D9-BDAB-1158-68BB-DEE6B4B2A7D9}"/>
              </a:ext>
            </a:extLst>
          </p:cNvPr>
          <p:cNvSpPr txBox="1"/>
          <p:nvPr/>
        </p:nvSpPr>
        <p:spPr>
          <a:xfrm>
            <a:off x="3508539" y="8564578"/>
            <a:ext cx="892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P200</a:t>
            </a:r>
          </a:p>
        </p:txBody>
      </p:sp>
      <p:pic>
        <p:nvPicPr>
          <p:cNvPr id="4" name="Content Placeholder 9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E51A42B0-CC62-832E-93E7-7098FB01362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6602" y="647834"/>
            <a:ext cx="1096159" cy="50686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0F29936-192D-01DF-A49B-C7E58C3757A3}"/>
              </a:ext>
            </a:extLst>
          </p:cNvPr>
          <p:cNvSpPr txBox="1"/>
          <p:nvPr/>
        </p:nvSpPr>
        <p:spPr>
          <a:xfrm>
            <a:off x="4516539" y="2453454"/>
            <a:ext cx="7782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Segoe UI" panose="020B0502040204020203" pitchFamily="34" charset="0"/>
                <a:cs typeface="Segoe UI" panose="020B0502040204020203" pitchFamily="34" charset="0"/>
              </a:rPr>
              <a:t>PCR tubes</a:t>
            </a:r>
          </a:p>
        </p:txBody>
      </p:sp>
      <p:pic>
        <p:nvPicPr>
          <p:cNvPr id="28" name="Picture 27" descr="A row of plastic test tubes&#10;&#10;AI-generated content may be incorrect.">
            <a:extLst>
              <a:ext uri="{FF2B5EF4-FFF2-40B4-BE49-F238E27FC236}">
                <a16:creationId xmlns:a16="http://schemas.microsoft.com/office/drawing/2014/main" id="{3CD05C89-EE5E-4BDD-0A42-B1B7DDAB29C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97564" y="1161165"/>
            <a:ext cx="2616200" cy="1295400"/>
          </a:xfrm>
          <a:prstGeom prst="rect">
            <a:avLst/>
          </a:prstGeom>
        </p:spPr>
      </p:pic>
      <p:pic>
        <p:nvPicPr>
          <p:cNvPr id="36" name="Picture 35" descr="A white device with a blue screen&#10;&#10;AI-generated content may be incorrect.">
            <a:extLst>
              <a:ext uri="{FF2B5EF4-FFF2-40B4-BE49-F238E27FC236}">
                <a16:creationId xmlns:a16="http://schemas.microsoft.com/office/drawing/2014/main" id="{84CD6A74-3175-881B-38CA-E1605044D4C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36996" y="3990287"/>
            <a:ext cx="1562100" cy="1536700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6A11FCB0-8F5B-3EAA-6FF4-BB6A876AA373}"/>
              </a:ext>
            </a:extLst>
          </p:cNvPr>
          <p:cNvSpPr txBox="1"/>
          <p:nvPr/>
        </p:nvSpPr>
        <p:spPr>
          <a:xfrm>
            <a:off x="5097883" y="5537222"/>
            <a:ext cx="14721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Segoe UI" panose="020B0502040204020203" pitchFamily="34" charset="0"/>
                <a:cs typeface="Segoe UI" panose="020B0502040204020203" pitchFamily="34" charset="0"/>
              </a:rPr>
              <a:t>Thermal cycler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CF9B5F7-82D3-0ABF-6270-ACE392B8C196}"/>
              </a:ext>
            </a:extLst>
          </p:cNvPr>
          <p:cNvSpPr/>
          <p:nvPr/>
        </p:nvSpPr>
        <p:spPr>
          <a:xfrm>
            <a:off x="282893" y="7061033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9E227C2-6D1A-AC5B-6E8F-BAB4EEF50346}"/>
              </a:ext>
            </a:extLst>
          </p:cNvPr>
          <p:cNvSpPr/>
          <p:nvPr/>
        </p:nvSpPr>
        <p:spPr>
          <a:xfrm>
            <a:off x="282893" y="7560282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8EDF3F-3009-70FC-FE2A-65B50D7439CD}"/>
              </a:ext>
            </a:extLst>
          </p:cNvPr>
          <p:cNvSpPr/>
          <p:nvPr/>
        </p:nvSpPr>
        <p:spPr>
          <a:xfrm>
            <a:off x="282892" y="8059531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F48DBE-EE5E-54A9-31FB-2C5C6138C77A}"/>
              </a:ext>
            </a:extLst>
          </p:cNvPr>
          <p:cNvSpPr txBox="1"/>
          <p:nvPr/>
        </p:nvSpPr>
        <p:spPr>
          <a:xfrm>
            <a:off x="342096" y="7087537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103F08-7FE4-04E4-E1FB-803C6247CD26}"/>
              </a:ext>
            </a:extLst>
          </p:cNvPr>
          <p:cNvSpPr txBox="1"/>
          <p:nvPr/>
        </p:nvSpPr>
        <p:spPr>
          <a:xfrm>
            <a:off x="340418" y="7582115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0E71F2-5868-A6EB-5DED-7ADC161D0BF3}"/>
              </a:ext>
            </a:extLst>
          </p:cNvPr>
          <p:cNvSpPr txBox="1"/>
          <p:nvPr/>
        </p:nvSpPr>
        <p:spPr>
          <a:xfrm>
            <a:off x="340418" y="8059760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768AA0-7046-3D7A-E41B-D780FEA363A8}"/>
              </a:ext>
            </a:extLst>
          </p:cNvPr>
          <p:cNvSpPr txBox="1"/>
          <p:nvPr/>
        </p:nvSpPr>
        <p:spPr>
          <a:xfrm>
            <a:off x="135027" y="6711306"/>
            <a:ext cx="8928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96BEE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 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µL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sz="1600" b="1" dirty="0">
              <a:solidFill>
                <a:srgbClr val="96BEE6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E1DC1-789D-7924-19D3-ACC943DD05E3}"/>
              </a:ext>
            </a:extLst>
          </p:cNvPr>
          <p:cNvSpPr txBox="1"/>
          <p:nvPr/>
        </p:nvSpPr>
        <p:spPr>
          <a:xfrm>
            <a:off x="133617" y="8561679"/>
            <a:ext cx="892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P2</a:t>
            </a:r>
          </a:p>
        </p:txBody>
      </p:sp>
      <p:sp>
        <p:nvSpPr>
          <p:cNvPr id="15" name="Left Bracket 14">
            <a:extLst>
              <a:ext uri="{FF2B5EF4-FFF2-40B4-BE49-F238E27FC236}">
                <a16:creationId xmlns:a16="http://schemas.microsoft.com/office/drawing/2014/main" id="{3A96F5F8-46A9-6693-AB0C-C6EF5A716C05}"/>
              </a:ext>
            </a:extLst>
          </p:cNvPr>
          <p:cNvSpPr/>
          <p:nvPr/>
        </p:nvSpPr>
        <p:spPr>
          <a:xfrm rot="16200000">
            <a:off x="997662" y="7909185"/>
            <a:ext cx="242698" cy="1731649"/>
          </a:xfrm>
          <a:prstGeom prst="leftBracket">
            <a:avLst/>
          </a:prstGeom>
          <a:ln>
            <a:solidFill>
              <a:srgbClr val="96BEE6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Text Box 147">
            <a:extLst>
              <a:ext uri="{FF2B5EF4-FFF2-40B4-BE49-F238E27FC236}">
                <a16:creationId xmlns:a16="http://schemas.microsoft.com/office/drawing/2014/main" id="{FC498CAC-63CE-5067-DC52-945BCE552086}"/>
              </a:ext>
            </a:extLst>
          </p:cNvPr>
          <p:cNvSpPr txBox="1"/>
          <p:nvPr/>
        </p:nvSpPr>
        <p:spPr>
          <a:xfrm>
            <a:off x="4446433" y="8935938"/>
            <a:ext cx="2312670" cy="2794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Illustrations created with </a:t>
            </a:r>
            <a:r>
              <a:rPr lang="en-US" sz="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BioRender.com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795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84B9149-BAF7-4166-A585-9999810478CD}"/>
              </a:ext>
            </a:extLst>
          </p:cNvPr>
          <p:cNvSpPr/>
          <p:nvPr/>
        </p:nvSpPr>
        <p:spPr>
          <a:xfrm>
            <a:off x="-2" y="497"/>
            <a:ext cx="6858000" cy="499248"/>
          </a:xfrm>
          <a:prstGeom prst="rect">
            <a:avLst/>
          </a:prstGeom>
          <a:solidFill>
            <a:schemeClr val="tx2">
              <a:lumMod val="90000"/>
              <a:lumOff val="1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94D0F1-F993-7978-2641-2361B0769A24}"/>
              </a:ext>
            </a:extLst>
          </p:cNvPr>
          <p:cNvSpPr txBox="1"/>
          <p:nvPr/>
        </p:nvSpPr>
        <p:spPr>
          <a:xfrm>
            <a:off x="265471" y="0"/>
            <a:ext cx="6386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PCR: Materials Needed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9CDEA7-92E1-5BA4-035C-798AC1114AB1}"/>
              </a:ext>
            </a:extLst>
          </p:cNvPr>
          <p:cNvSpPr txBox="1"/>
          <p:nvPr/>
        </p:nvSpPr>
        <p:spPr>
          <a:xfrm>
            <a:off x="442452" y="811161"/>
            <a:ext cx="316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buNone/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EQUIPMENT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Thermal cycler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Vortex mixer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Centrifuge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Mobile device</a:t>
            </a:r>
          </a:p>
          <a:p>
            <a:pPr>
              <a:buNone/>
            </a:pPr>
            <a:b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200" dirty="0"/>
          </a:p>
        </p:txBody>
      </p:sp>
      <p:pic>
        <p:nvPicPr>
          <p:cNvPr id="7" name="Content Placeholder 9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DEF2CBD5-2970-9803-4267-08B41DF9F3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7604" y="8340655"/>
            <a:ext cx="1262791" cy="58380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E50270B-3D05-BBEE-76B3-C629F76CA519}"/>
              </a:ext>
            </a:extLst>
          </p:cNvPr>
          <p:cNvSpPr txBox="1"/>
          <p:nvPr/>
        </p:nvSpPr>
        <p:spPr>
          <a:xfrm>
            <a:off x="442452" y="1816996"/>
            <a:ext cx="3429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REAGENTS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 DNA from arthropods (Lab 2)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 DNA from control arthropods (Lab 2) 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(+) DNA Control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Sterile, nuclease-free water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Taq Master Mix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CO1F (Arthropod forward) primer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CO1R (Arthropod reverse) primer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WSpecF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Wolbachia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forward) primer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WSpecR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Wolbachia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reverse) primer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46C57A-2D38-326F-D98B-C28D765EA2EC}"/>
              </a:ext>
            </a:extLst>
          </p:cNvPr>
          <p:cNvSpPr txBox="1"/>
          <p:nvPr/>
        </p:nvSpPr>
        <p:spPr>
          <a:xfrm>
            <a:off x="3871452" y="811161"/>
            <a:ext cx="280957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MATERIALS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Nitrile gloves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Squirt bottle with 70% ethanol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(12) 0.2 ml PCR tubes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Rack for PCR tubes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 1.5 ml tubes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Rack for 1.5 ml tubes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Waste cup for tips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μl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pipette &amp; tips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200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μl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pipette &amp; tips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Sharpie, fine-tipped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Storage box for PCR tubes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Colored lab tape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Optional: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Lab tray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8439FC8-0047-14D5-0D34-D1906487FAAB}"/>
              </a:ext>
            </a:extLst>
          </p:cNvPr>
          <p:cNvSpPr/>
          <p:nvPr/>
        </p:nvSpPr>
        <p:spPr>
          <a:xfrm>
            <a:off x="0" y="4049277"/>
            <a:ext cx="6858000" cy="499248"/>
          </a:xfrm>
          <a:prstGeom prst="rect">
            <a:avLst/>
          </a:prstGeom>
          <a:solidFill>
            <a:schemeClr val="tx2">
              <a:lumMod val="90000"/>
              <a:lumOff val="1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DD685FE-56F3-2F74-C357-6DFE6E299EFD}"/>
              </a:ext>
            </a:extLst>
          </p:cNvPr>
          <p:cNvSpPr txBox="1"/>
          <p:nvPr/>
        </p:nvSpPr>
        <p:spPr>
          <a:xfrm>
            <a:off x="265473" y="4048780"/>
            <a:ext cx="6386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PCR PROGRAMS</a:t>
            </a:r>
          </a:p>
        </p:txBody>
      </p:sp>
      <p:sp>
        <p:nvSpPr>
          <p:cNvPr id="17" name="TextBox 5">
            <a:extLst>
              <a:ext uri="{FF2B5EF4-FFF2-40B4-BE49-F238E27FC236}">
                <a16:creationId xmlns:a16="http://schemas.microsoft.com/office/drawing/2014/main" id="{71210BC9-BBA3-2DC2-8B3C-3AC81467781C}"/>
              </a:ext>
            </a:extLst>
          </p:cNvPr>
          <p:cNvSpPr txBox="1"/>
          <p:nvPr/>
        </p:nvSpPr>
        <p:spPr>
          <a:xfrm>
            <a:off x="929152" y="5315463"/>
            <a:ext cx="16459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buNone/>
            </a:pPr>
            <a:r>
              <a:rPr lang="en-US" sz="14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cycle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min @ 94 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itchFamily="2" charset="2"/>
              </a:rPr>
              <a:t>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algn="ctr">
              <a:buNone/>
            </a:pPr>
            <a:r>
              <a:rPr lang="en-US" sz="14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 Cycles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 sec @ 94 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itchFamily="2" charset="2"/>
              </a:rPr>
              <a:t>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45 sec @ </a:t>
            </a:r>
            <a:r>
              <a:rPr lang="en-US" sz="14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49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itchFamily="2" charset="2"/>
              </a:rPr>
              <a:t>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60 sec @72 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itchFamily="2" charset="2"/>
              </a:rPr>
              <a:t>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algn="ctr">
              <a:buNone/>
            </a:pPr>
            <a:r>
              <a:rPr lang="en-US" sz="14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cycle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min @ 72 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itchFamily="2" charset="2"/>
              </a:rPr>
              <a:t>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/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Hold @ 4 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itchFamily="2" charset="2"/>
              </a:rPr>
              <a:t>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97B6DE5-8EC0-931D-384D-2DFD149F1F93}"/>
              </a:ext>
            </a:extLst>
          </p:cNvPr>
          <p:cNvSpPr txBox="1"/>
          <p:nvPr/>
        </p:nvSpPr>
        <p:spPr>
          <a:xfrm>
            <a:off x="2589821" y="5512765"/>
            <a:ext cx="16931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76D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Initial Denaturation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BB81D10-84BB-E9B4-1A2B-AF5A78DEDCB1}"/>
              </a:ext>
            </a:extLst>
          </p:cNvPr>
          <p:cNvSpPr txBox="1"/>
          <p:nvPr/>
        </p:nvSpPr>
        <p:spPr>
          <a:xfrm>
            <a:off x="2589821" y="6151579"/>
            <a:ext cx="16931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76D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Denaturation</a:t>
            </a:r>
          </a:p>
          <a:p>
            <a:pPr algn="ctr"/>
            <a:r>
              <a:rPr lang="en-US" sz="1400" dirty="0">
                <a:solidFill>
                  <a:srgbClr val="76D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Annealing</a:t>
            </a:r>
          </a:p>
          <a:p>
            <a:pPr algn="ctr"/>
            <a:r>
              <a:rPr lang="en-US" sz="1400" dirty="0">
                <a:solidFill>
                  <a:srgbClr val="76D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Elongation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ECC7C07-767B-73F3-7138-C665E71437AD}"/>
              </a:ext>
            </a:extLst>
          </p:cNvPr>
          <p:cNvSpPr txBox="1"/>
          <p:nvPr/>
        </p:nvSpPr>
        <p:spPr>
          <a:xfrm>
            <a:off x="2589821" y="7221280"/>
            <a:ext cx="16931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76D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Final Extension</a:t>
            </a: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7DB8F8CC-C435-D1D8-4C85-11A53E5DA035}"/>
              </a:ext>
            </a:extLst>
          </p:cNvPr>
          <p:cNvSpPr txBox="1"/>
          <p:nvPr/>
        </p:nvSpPr>
        <p:spPr>
          <a:xfrm>
            <a:off x="4453277" y="5315463"/>
            <a:ext cx="16459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buNone/>
            </a:pPr>
            <a:r>
              <a:rPr lang="en-US" sz="14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cycle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min @ 94 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itchFamily="2" charset="2"/>
              </a:rPr>
              <a:t>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algn="ctr">
              <a:buNone/>
            </a:pPr>
            <a:r>
              <a:rPr lang="en-US" sz="14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 Cycles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 sec @ 94 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itchFamily="2" charset="2"/>
              </a:rPr>
              <a:t>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45 sec @ </a:t>
            </a:r>
            <a:r>
              <a:rPr lang="en-US" sz="1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55</a:t>
            </a:r>
            <a:r>
              <a:rPr lang="en-US" sz="14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itchFamily="2" charset="2"/>
              </a:rPr>
              <a:t>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60 sec @72 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itchFamily="2" charset="2"/>
              </a:rPr>
              <a:t>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algn="ctr">
              <a:buNone/>
            </a:pPr>
            <a:r>
              <a:rPr lang="en-US" sz="14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cycle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min @ 72 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itchFamily="2" charset="2"/>
              </a:rPr>
              <a:t>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/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Hold @ 4 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itchFamily="2" charset="2"/>
              </a:rPr>
              <a:t>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65D5DC-6769-7AA3-1547-F0CDC72D60B9}"/>
              </a:ext>
            </a:extLst>
          </p:cNvPr>
          <p:cNvSpPr txBox="1"/>
          <p:nvPr/>
        </p:nvSpPr>
        <p:spPr>
          <a:xfrm>
            <a:off x="929152" y="4826387"/>
            <a:ext cx="16931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38937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Arthropod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1C795E5-EB84-39A7-B2D3-CC1800E4B78D}"/>
              </a:ext>
            </a:extLst>
          </p:cNvPr>
          <p:cNvSpPr txBox="1"/>
          <p:nvPr/>
        </p:nvSpPr>
        <p:spPr>
          <a:xfrm>
            <a:off x="4406087" y="4826590"/>
            <a:ext cx="16931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>
                <a:solidFill>
                  <a:srgbClr val="38937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Wolbachia</a:t>
            </a:r>
          </a:p>
        </p:txBody>
      </p:sp>
      <p:pic>
        <p:nvPicPr>
          <p:cNvPr id="13" name="Picture 12" descr="A close up of a sign&#10;&#10;Description automatically generated">
            <a:extLst>
              <a:ext uri="{FF2B5EF4-FFF2-40B4-BE49-F238E27FC236}">
                <a16:creationId xmlns:a16="http://schemas.microsoft.com/office/drawing/2014/main" id="{224420E6-103D-7B36-F8F8-2B67F3A8C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71" y="8506510"/>
            <a:ext cx="711200" cy="252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746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1919</TotalTime>
  <Words>288</Words>
  <Application>Microsoft Macintosh PowerPoint</Application>
  <PresentationFormat>Letter Paper (8.5x11 in)</PresentationFormat>
  <Paragraphs>106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Ink Free</vt:lpstr>
      <vt:lpstr>Segoe UI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Bordenstein, Sarah</dc:creator>
  <cp:lastModifiedBy>Bordenstein, Sarah</cp:lastModifiedBy>
  <cp:revision>22</cp:revision>
  <dcterms:created xsi:type="dcterms:W3CDTF">2025-03-24T00:02:41Z</dcterms:created>
  <dcterms:modified xsi:type="dcterms:W3CDTF">2025-08-19T19:50:58Z</dcterms:modified>
</cp:coreProperties>
</file>