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6FF"/>
    <a:srgbClr val="96BEE6"/>
    <a:srgbClr val="001E44"/>
    <a:srgbClr val="314D64"/>
    <a:srgbClr val="C6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93"/>
    <p:restoredTop sz="94694"/>
  </p:normalViewPr>
  <p:slideViewPr>
    <p:cSldViewPr snapToGrid="0">
      <p:cViewPr varScale="1">
        <p:scale>
          <a:sx n="87" d="100"/>
          <a:sy n="87" d="100"/>
        </p:scale>
        <p:origin x="27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56E6B-47A0-4E43-BBB1-9EE9B8672FD5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86EC2-C159-9B49-B29A-1AEBAAA86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8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8BE75-CC38-ECE7-35FD-BD91106C7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9624BF-4B01-9031-F3F1-DA19A55FD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566DCF-0A22-70E0-779F-69E78194B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2291B-291A-A88A-A4A1-605B41A64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86EC2-C159-9B49-B29A-1AEBAAA865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1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8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0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7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7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7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8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8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1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4E7B1-6C67-7F47-A70F-A5E6F84516FF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5FA7A-1CE4-0B40-A10C-8885A7056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5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58B75-F241-EF12-5554-B0470E01E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test tube&#10;&#10;AI-generated content may be incorrect.">
            <a:extLst>
              <a:ext uri="{FF2B5EF4-FFF2-40B4-BE49-F238E27FC236}">
                <a16:creationId xmlns:a16="http://schemas.microsoft.com/office/drawing/2014/main" id="{4ED42364-F01D-3C98-CDD2-A91292409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82" y="703462"/>
            <a:ext cx="1527636" cy="19689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7D8E377-CB57-7622-FB44-4D82DBF580B2}"/>
              </a:ext>
            </a:extLst>
          </p:cNvPr>
          <p:cNvSpPr txBox="1"/>
          <p:nvPr/>
        </p:nvSpPr>
        <p:spPr>
          <a:xfrm>
            <a:off x="1012728" y="2501186"/>
            <a:ext cx="13346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Microcentrifuge tube</a:t>
            </a:r>
          </a:p>
        </p:txBody>
      </p:sp>
      <p:pic>
        <p:nvPicPr>
          <p:cNvPr id="29" name="Picture 28" descr="A blue blender with a knob&#10;&#10;AI-generated content may be incorrect.">
            <a:extLst>
              <a:ext uri="{FF2B5EF4-FFF2-40B4-BE49-F238E27FC236}">
                <a16:creationId xmlns:a16="http://schemas.microsoft.com/office/drawing/2014/main" id="{513A8B82-C68B-C0FE-3CAA-6ACD79A12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9009" y="4430757"/>
            <a:ext cx="1063132" cy="110169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D013CFA-6487-DEFA-DBCC-B62AD57333AF}"/>
              </a:ext>
            </a:extLst>
          </p:cNvPr>
          <p:cNvSpPr txBox="1"/>
          <p:nvPr/>
        </p:nvSpPr>
        <p:spPr>
          <a:xfrm>
            <a:off x="1866961" y="553267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Vortex mixer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CCFBDCA-8DA2-7E29-AC95-8BF82887DE55}"/>
              </a:ext>
            </a:extLst>
          </p:cNvPr>
          <p:cNvGrpSpPr/>
          <p:nvPr/>
        </p:nvGrpSpPr>
        <p:grpSpPr>
          <a:xfrm>
            <a:off x="3457669" y="3794194"/>
            <a:ext cx="1816769" cy="2000093"/>
            <a:chOff x="3419383" y="3794194"/>
            <a:chExt cx="1816769" cy="2000093"/>
          </a:xfrm>
        </p:grpSpPr>
        <p:pic>
          <p:nvPicPr>
            <p:cNvPr id="32" name="Picture 31" descr="A blue and grey device with a circular disc&#10;&#10;AI-generated content may be incorrect.">
              <a:extLst>
                <a:ext uri="{FF2B5EF4-FFF2-40B4-BE49-F238E27FC236}">
                  <a16:creationId xmlns:a16="http://schemas.microsoft.com/office/drawing/2014/main" id="{1497CE49-66FA-2BD6-84EF-6E6BD42BD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09287" y="3794194"/>
              <a:ext cx="924270" cy="1661548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F174B22-D535-9FC7-3906-D7E71794D323}"/>
                </a:ext>
              </a:extLst>
            </p:cNvPr>
            <p:cNvSpPr txBox="1"/>
            <p:nvPr/>
          </p:nvSpPr>
          <p:spPr>
            <a:xfrm>
              <a:off x="3419383" y="5532677"/>
              <a:ext cx="112353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Centrifuge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C4B571B3-DDDC-26FA-A0D9-F774B811C6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85638" y="4799630"/>
              <a:ext cx="307861" cy="1796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0C62694-689C-2F19-948E-920EC3579FC5}"/>
                </a:ext>
              </a:extLst>
            </p:cNvPr>
            <p:cNvSpPr txBox="1"/>
            <p:nvPr/>
          </p:nvSpPr>
          <p:spPr>
            <a:xfrm>
              <a:off x="4376395" y="4986802"/>
              <a:ext cx="8597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Ink Free" panose="03080402000500000000" pitchFamily="66" charset="0"/>
                </a:rPr>
                <a:t>Rotor</a:t>
              </a:r>
            </a:p>
          </p:txBody>
        </p:sp>
      </p:grpSp>
      <p:pic>
        <p:nvPicPr>
          <p:cNvPr id="37" name="Picture 36" descr="A blue and silver pipette&#10;&#10;AI-generated content may be incorrect.">
            <a:extLst>
              <a:ext uri="{FF2B5EF4-FFF2-40B4-BE49-F238E27FC236}">
                <a16:creationId xmlns:a16="http://schemas.microsoft.com/office/drawing/2014/main" id="{C389586C-9E04-AEC2-9566-BED08AF685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170" y="3569780"/>
            <a:ext cx="780473" cy="196744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846A011B-253E-316F-5171-ECFB2F21C348}"/>
              </a:ext>
            </a:extLst>
          </p:cNvPr>
          <p:cNvSpPr txBox="1"/>
          <p:nvPr/>
        </p:nvSpPr>
        <p:spPr>
          <a:xfrm>
            <a:off x="166632" y="5529857"/>
            <a:ext cx="1123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Pipette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27FE814-4626-0496-5021-F0462E7BA780}"/>
              </a:ext>
            </a:extLst>
          </p:cNvPr>
          <p:cNvCxnSpPr>
            <a:cxnSpLocks/>
          </p:cNvCxnSpPr>
          <p:nvPr/>
        </p:nvCxnSpPr>
        <p:spPr>
          <a:xfrm flipH="1">
            <a:off x="768309" y="5323592"/>
            <a:ext cx="4164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D8DFA7E-66E2-9690-37CB-373EE86B59E3}"/>
              </a:ext>
            </a:extLst>
          </p:cNvPr>
          <p:cNvSpPr txBox="1"/>
          <p:nvPr/>
        </p:nvSpPr>
        <p:spPr>
          <a:xfrm>
            <a:off x="1126401" y="5169015"/>
            <a:ext cx="506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k Free" panose="03080402000500000000" pitchFamily="66" charset="0"/>
              </a:rPr>
              <a:t>Tip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C339A05-19A2-3FEB-86D1-21FEA672D684}"/>
              </a:ext>
            </a:extLst>
          </p:cNvPr>
          <p:cNvSpPr/>
          <p:nvPr/>
        </p:nvSpPr>
        <p:spPr>
          <a:xfrm>
            <a:off x="0" y="2958713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FD3CE55-0A79-D7C3-9F74-408936889157}"/>
              </a:ext>
            </a:extLst>
          </p:cNvPr>
          <p:cNvSpPr txBox="1"/>
          <p:nvPr/>
        </p:nvSpPr>
        <p:spPr>
          <a:xfrm>
            <a:off x="2225860" y="2909541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Equipment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5BD009-51FE-4B0D-CBFE-0F38273BB9DE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849E50-A1D4-34D8-EE53-AED8FABCDF47}"/>
              </a:ext>
            </a:extLst>
          </p:cNvPr>
          <p:cNvSpPr txBox="1"/>
          <p:nvPr/>
        </p:nvSpPr>
        <p:spPr>
          <a:xfrm>
            <a:off x="2245107" y="-26022"/>
            <a:ext cx="2406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Tubes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418315-324E-456F-DC3A-67B703C918C8}"/>
              </a:ext>
            </a:extLst>
          </p:cNvPr>
          <p:cNvSpPr/>
          <p:nvPr/>
        </p:nvSpPr>
        <p:spPr>
          <a:xfrm>
            <a:off x="0" y="6043400"/>
            <a:ext cx="6877247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6E8BD19-72F0-98B5-5E7E-4C7D5DFC07AE}"/>
              </a:ext>
            </a:extLst>
          </p:cNvPr>
          <p:cNvSpPr txBox="1"/>
          <p:nvPr/>
        </p:nvSpPr>
        <p:spPr>
          <a:xfrm>
            <a:off x="1725656" y="6006735"/>
            <a:ext cx="340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Pipette Settings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732B117-B39A-4CF5-20BB-758DBBFEA6AE}"/>
              </a:ext>
            </a:extLst>
          </p:cNvPr>
          <p:cNvSpPr/>
          <p:nvPr/>
        </p:nvSpPr>
        <p:spPr>
          <a:xfrm>
            <a:off x="4319111" y="705760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52C8229-F83B-1096-F497-1AE3690FC22F}"/>
              </a:ext>
            </a:extLst>
          </p:cNvPr>
          <p:cNvSpPr/>
          <p:nvPr/>
        </p:nvSpPr>
        <p:spPr>
          <a:xfrm>
            <a:off x="4319111" y="755685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2FF341A-29D9-89AD-C3D5-6E76763059BD}"/>
              </a:ext>
            </a:extLst>
          </p:cNvPr>
          <p:cNvSpPr/>
          <p:nvPr/>
        </p:nvSpPr>
        <p:spPr>
          <a:xfrm>
            <a:off x="4319110" y="8056099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53CE81B-9E92-9BAD-4351-E9B66D7D074E}"/>
              </a:ext>
            </a:extLst>
          </p:cNvPr>
          <p:cNvSpPr txBox="1"/>
          <p:nvPr/>
        </p:nvSpPr>
        <p:spPr>
          <a:xfrm>
            <a:off x="4378314" y="7084105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5D82676-057C-8004-D08E-E6C34A48419B}"/>
              </a:ext>
            </a:extLst>
          </p:cNvPr>
          <p:cNvSpPr txBox="1"/>
          <p:nvPr/>
        </p:nvSpPr>
        <p:spPr>
          <a:xfrm>
            <a:off x="4376636" y="7578683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3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9F48EF2-0C24-E780-5DC6-060CBFDAB410}"/>
              </a:ext>
            </a:extLst>
          </p:cNvPr>
          <p:cNvSpPr txBox="1"/>
          <p:nvPr/>
        </p:nvSpPr>
        <p:spPr>
          <a:xfrm>
            <a:off x="4376636" y="8056328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6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6D6ED5A-FE9F-9DC0-C5ED-1CD01D44600E}"/>
              </a:ext>
            </a:extLst>
          </p:cNvPr>
          <p:cNvSpPr txBox="1"/>
          <p:nvPr/>
        </p:nvSpPr>
        <p:spPr>
          <a:xfrm>
            <a:off x="4171245" y="6707874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36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89CDAEF-EF6E-DCFE-EA0E-6D3D015745B0}"/>
              </a:ext>
            </a:extLst>
          </p:cNvPr>
          <p:cNvSpPr txBox="1"/>
          <p:nvPr/>
        </p:nvSpPr>
        <p:spPr>
          <a:xfrm>
            <a:off x="4169835" y="8558247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38FC7F0-67D4-4F04-BB50-58E3E4442412}"/>
              </a:ext>
            </a:extLst>
          </p:cNvPr>
          <p:cNvSpPr/>
          <p:nvPr/>
        </p:nvSpPr>
        <p:spPr>
          <a:xfrm>
            <a:off x="911209" y="705470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41F8E44-4781-81B1-CD90-11DFC656767C}"/>
              </a:ext>
            </a:extLst>
          </p:cNvPr>
          <p:cNvSpPr/>
          <p:nvPr/>
        </p:nvSpPr>
        <p:spPr>
          <a:xfrm>
            <a:off x="911209" y="755395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EE8C7C5-14ED-5587-B444-303A1E2FB12C}"/>
              </a:ext>
            </a:extLst>
          </p:cNvPr>
          <p:cNvSpPr/>
          <p:nvPr/>
        </p:nvSpPr>
        <p:spPr>
          <a:xfrm>
            <a:off x="911208" y="805320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114E373-E160-13F6-B7D3-172F2AD33386}"/>
              </a:ext>
            </a:extLst>
          </p:cNvPr>
          <p:cNvSpPr txBox="1"/>
          <p:nvPr/>
        </p:nvSpPr>
        <p:spPr>
          <a:xfrm>
            <a:off x="970412" y="708120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923D0EF-1165-363F-90BA-5E885ED6B7BE}"/>
              </a:ext>
            </a:extLst>
          </p:cNvPr>
          <p:cNvSpPr txBox="1"/>
          <p:nvPr/>
        </p:nvSpPr>
        <p:spPr>
          <a:xfrm>
            <a:off x="968734" y="757578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55AACA6-A63A-C83E-46B9-86B34C339A9A}"/>
              </a:ext>
            </a:extLst>
          </p:cNvPr>
          <p:cNvSpPr txBox="1"/>
          <p:nvPr/>
        </p:nvSpPr>
        <p:spPr>
          <a:xfrm>
            <a:off x="968734" y="805342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59D29AF-4CA8-179D-328C-01693E9BDBEE}"/>
              </a:ext>
            </a:extLst>
          </p:cNvPr>
          <p:cNvSpPr txBox="1"/>
          <p:nvPr/>
        </p:nvSpPr>
        <p:spPr>
          <a:xfrm>
            <a:off x="763343" y="670497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F9B06B8-9294-8EFF-4612-71A757CDA8E9}"/>
              </a:ext>
            </a:extLst>
          </p:cNvPr>
          <p:cNvSpPr txBox="1"/>
          <p:nvPr/>
        </p:nvSpPr>
        <p:spPr>
          <a:xfrm>
            <a:off x="761933" y="855534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7318664-939E-6282-3232-A5026C9A168D}"/>
              </a:ext>
            </a:extLst>
          </p:cNvPr>
          <p:cNvSpPr/>
          <p:nvPr/>
        </p:nvSpPr>
        <p:spPr>
          <a:xfrm>
            <a:off x="2048056" y="705470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06799CB-0BBE-41B3-5949-194D38976435}"/>
              </a:ext>
            </a:extLst>
          </p:cNvPr>
          <p:cNvSpPr/>
          <p:nvPr/>
        </p:nvSpPr>
        <p:spPr>
          <a:xfrm>
            <a:off x="2048056" y="755395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2F8454E-9479-35AB-1442-749A4393B200}"/>
              </a:ext>
            </a:extLst>
          </p:cNvPr>
          <p:cNvSpPr/>
          <p:nvPr/>
        </p:nvSpPr>
        <p:spPr>
          <a:xfrm>
            <a:off x="2048055" y="805320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A27B703-9256-45F8-ADF3-7167E2318EA6}"/>
              </a:ext>
            </a:extLst>
          </p:cNvPr>
          <p:cNvSpPr txBox="1"/>
          <p:nvPr/>
        </p:nvSpPr>
        <p:spPr>
          <a:xfrm>
            <a:off x="2107259" y="708120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00E0A4D-8E60-19F8-C82C-18A00AE6C589}"/>
              </a:ext>
            </a:extLst>
          </p:cNvPr>
          <p:cNvSpPr txBox="1"/>
          <p:nvPr/>
        </p:nvSpPr>
        <p:spPr>
          <a:xfrm>
            <a:off x="2105581" y="757578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C14210D-C236-69A8-3004-3FA7D8AE593F}"/>
              </a:ext>
            </a:extLst>
          </p:cNvPr>
          <p:cNvSpPr txBox="1"/>
          <p:nvPr/>
        </p:nvSpPr>
        <p:spPr>
          <a:xfrm>
            <a:off x="2105581" y="805342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99F8497-CD2D-4B05-A185-B51BD4D6CB48}"/>
              </a:ext>
            </a:extLst>
          </p:cNvPr>
          <p:cNvSpPr txBox="1"/>
          <p:nvPr/>
        </p:nvSpPr>
        <p:spPr>
          <a:xfrm>
            <a:off x="1909155" y="670497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21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F80A15A-A0A4-7562-BD1B-FA1958DCC620}"/>
              </a:ext>
            </a:extLst>
          </p:cNvPr>
          <p:cNvSpPr txBox="1"/>
          <p:nvPr/>
        </p:nvSpPr>
        <p:spPr>
          <a:xfrm>
            <a:off x="1898780" y="855534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68A5E76-85E3-5FB9-ED5D-B899DE81FB20}"/>
              </a:ext>
            </a:extLst>
          </p:cNvPr>
          <p:cNvSpPr/>
          <p:nvPr/>
        </p:nvSpPr>
        <p:spPr>
          <a:xfrm>
            <a:off x="5444917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8BF89E8-69DA-06E5-96A7-1043A202C9E1}"/>
              </a:ext>
            </a:extLst>
          </p:cNvPr>
          <p:cNvSpPr/>
          <p:nvPr/>
        </p:nvSpPr>
        <p:spPr>
          <a:xfrm>
            <a:off x="5444917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D155CB0-61D8-EFA0-ECAA-AB5FDF22F5D0}"/>
              </a:ext>
            </a:extLst>
          </p:cNvPr>
          <p:cNvSpPr/>
          <p:nvPr/>
        </p:nvSpPr>
        <p:spPr>
          <a:xfrm>
            <a:off x="5444916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2BAF94C-2D01-E825-B3A5-6C1FF4F26B3D}"/>
              </a:ext>
            </a:extLst>
          </p:cNvPr>
          <p:cNvSpPr txBox="1"/>
          <p:nvPr/>
        </p:nvSpPr>
        <p:spPr>
          <a:xfrm>
            <a:off x="5504120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BC7FA98-7BEA-FC73-8867-F705CD083B19}"/>
              </a:ext>
            </a:extLst>
          </p:cNvPr>
          <p:cNvSpPr txBox="1"/>
          <p:nvPr/>
        </p:nvSpPr>
        <p:spPr>
          <a:xfrm>
            <a:off x="5502442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B921367-FEA1-5EB3-0DE1-FC05B1052EFB}"/>
              </a:ext>
            </a:extLst>
          </p:cNvPr>
          <p:cNvSpPr txBox="1"/>
          <p:nvPr/>
        </p:nvSpPr>
        <p:spPr>
          <a:xfrm>
            <a:off x="5502442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87BE6A-48C5-F820-DA8B-4D7721C9A4E3}"/>
              </a:ext>
            </a:extLst>
          </p:cNvPr>
          <p:cNvSpPr txBox="1"/>
          <p:nvPr/>
        </p:nvSpPr>
        <p:spPr>
          <a:xfrm>
            <a:off x="5314981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140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3870C0F-7B6E-B6E2-0ABC-7B0FD5DB7D5C}"/>
              </a:ext>
            </a:extLst>
          </p:cNvPr>
          <p:cNvSpPr txBox="1"/>
          <p:nvPr/>
        </p:nvSpPr>
        <p:spPr>
          <a:xfrm>
            <a:off x="5295641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F4743F6-1BBD-32C3-E27A-D0937AA6CFC1}"/>
              </a:ext>
            </a:extLst>
          </p:cNvPr>
          <p:cNvSpPr/>
          <p:nvPr/>
        </p:nvSpPr>
        <p:spPr>
          <a:xfrm>
            <a:off x="3185867" y="7063932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AE4D349-D626-D0F8-7FF9-5B7D31E89632}"/>
              </a:ext>
            </a:extLst>
          </p:cNvPr>
          <p:cNvSpPr/>
          <p:nvPr/>
        </p:nvSpPr>
        <p:spPr>
          <a:xfrm>
            <a:off x="3185867" y="7563181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678B4E4-6A71-4CD9-8B33-3E4B9BF8569E}"/>
              </a:ext>
            </a:extLst>
          </p:cNvPr>
          <p:cNvSpPr/>
          <p:nvPr/>
        </p:nvSpPr>
        <p:spPr>
          <a:xfrm>
            <a:off x="3185866" y="8062430"/>
            <a:ext cx="601677" cy="499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nk Free" panose="03080402000500000000" pitchFamily="66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CAA3EA3-BCD1-7F19-A740-41B67EBE545D}"/>
              </a:ext>
            </a:extLst>
          </p:cNvPr>
          <p:cNvSpPr txBox="1"/>
          <p:nvPr/>
        </p:nvSpPr>
        <p:spPr>
          <a:xfrm>
            <a:off x="3245070" y="7090436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FFE2BC1-55EE-8ABE-79D1-F6BFFC09A66C}"/>
              </a:ext>
            </a:extLst>
          </p:cNvPr>
          <p:cNvSpPr txBox="1"/>
          <p:nvPr/>
        </p:nvSpPr>
        <p:spPr>
          <a:xfrm>
            <a:off x="3243392" y="7585014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3A741B9-8A7C-5676-2CE8-F3AAEC7B2BA9}"/>
              </a:ext>
            </a:extLst>
          </p:cNvPr>
          <p:cNvSpPr txBox="1"/>
          <p:nvPr/>
        </p:nvSpPr>
        <p:spPr>
          <a:xfrm>
            <a:off x="3243392" y="8062659"/>
            <a:ext cx="48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nk Free" panose="03080402000500000000" pitchFamily="66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A5040D1-2BD4-D12B-0849-336460FF4A2A}"/>
              </a:ext>
            </a:extLst>
          </p:cNvPr>
          <p:cNvSpPr txBox="1"/>
          <p:nvPr/>
        </p:nvSpPr>
        <p:spPr>
          <a:xfrm>
            <a:off x="3038001" y="6714205"/>
            <a:ext cx="892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6BE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28 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µL</a:t>
            </a:r>
            <a:r>
              <a:rPr lang="en-US" sz="1600" b="1" dirty="0">
                <a:solidFill>
                  <a:srgbClr val="96BEE6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600" b="1" dirty="0">
              <a:solidFill>
                <a:srgbClr val="96BE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0F876D9-BDAB-1158-68BB-DEE6B4B2A7D9}"/>
              </a:ext>
            </a:extLst>
          </p:cNvPr>
          <p:cNvSpPr txBox="1"/>
          <p:nvPr/>
        </p:nvSpPr>
        <p:spPr>
          <a:xfrm>
            <a:off x="3036591" y="8564578"/>
            <a:ext cx="89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P200</a:t>
            </a:r>
          </a:p>
        </p:txBody>
      </p:sp>
      <p:pic>
        <p:nvPicPr>
          <p:cNvPr id="4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E51A42B0-CC62-832E-93E7-7098FB0136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602" y="647834"/>
            <a:ext cx="1096159" cy="50686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0F29936-192D-01DF-A49B-C7E58C3757A3}"/>
              </a:ext>
            </a:extLst>
          </p:cNvPr>
          <p:cNvSpPr txBox="1"/>
          <p:nvPr/>
        </p:nvSpPr>
        <p:spPr>
          <a:xfrm>
            <a:off x="4516539" y="2453454"/>
            <a:ext cx="7782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PCR tubes</a:t>
            </a:r>
          </a:p>
        </p:txBody>
      </p:sp>
      <p:pic>
        <p:nvPicPr>
          <p:cNvPr id="28" name="Picture 27" descr="A row of plastic test tubes&#10;&#10;AI-generated content may be incorrect.">
            <a:extLst>
              <a:ext uri="{FF2B5EF4-FFF2-40B4-BE49-F238E27FC236}">
                <a16:creationId xmlns:a16="http://schemas.microsoft.com/office/drawing/2014/main" id="{3CD05C89-EE5E-4BDD-0A42-B1B7DDAB29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7564" y="1161165"/>
            <a:ext cx="2616200" cy="1295400"/>
          </a:xfrm>
          <a:prstGeom prst="rect">
            <a:avLst/>
          </a:prstGeom>
        </p:spPr>
      </p:pic>
      <p:pic>
        <p:nvPicPr>
          <p:cNvPr id="36" name="Picture 35" descr="A white device with a blue screen&#10;&#10;AI-generated content may be incorrect.">
            <a:extLst>
              <a:ext uri="{FF2B5EF4-FFF2-40B4-BE49-F238E27FC236}">
                <a16:creationId xmlns:a16="http://schemas.microsoft.com/office/drawing/2014/main" id="{84CD6A74-3175-881B-38CA-E1605044D4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36996" y="3990287"/>
            <a:ext cx="1562100" cy="15367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6A11FCB0-8F5B-3EAA-6FF4-BB6A876AA373}"/>
              </a:ext>
            </a:extLst>
          </p:cNvPr>
          <p:cNvSpPr txBox="1"/>
          <p:nvPr/>
        </p:nvSpPr>
        <p:spPr>
          <a:xfrm>
            <a:off x="5097883" y="5537222"/>
            <a:ext cx="14721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Thermal cycler</a:t>
            </a:r>
          </a:p>
        </p:txBody>
      </p:sp>
    </p:spTree>
    <p:extLst>
      <p:ext uri="{BB962C8B-B14F-4D97-AF65-F5344CB8AC3E}">
        <p14:creationId xmlns:p14="http://schemas.microsoft.com/office/powerpoint/2010/main" val="264479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4B9149-BAF7-4166-A585-9999810478CD}"/>
              </a:ext>
            </a:extLst>
          </p:cNvPr>
          <p:cNvSpPr/>
          <p:nvPr/>
        </p:nvSpPr>
        <p:spPr>
          <a:xfrm>
            <a:off x="-2" y="49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94D0F1-F993-7978-2641-2361B0769A24}"/>
              </a:ext>
            </a:extLst>
          </p:cNvPr>
          <p:cNvSpPr txBox="1"/>
          <p:nvPr/>
        </p:nvSpPr>
        <p:spPr>
          <a:xfrm>
            <a:off x="265471" y="0"/>
            <a:ext cx="638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PCR: Materials Needed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CDEA7-92E1-5BA4-035C-798AC1114AB1}"/>
              </a:ext>
            </a:extLst>
          </p:cNvPr>
          <p:cNvSpPr txBox="1"/>
          <p:nvPr/>
        </p:nvSpPr>
        <p:spPr>
          <a:xfrm>
            <a:off x="442452" y="811161"/>
            <a:ext cx="316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Thermal cycler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Vortex mixer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Centrifuge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Mobile device</a:t>
            </a:r>
          </a:p>
          <a:p>
            <a:pPr>
              <a:buNone/>
            </a:pP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200" dirty="0"/>
          </a:p>
        </p:txBody>
      </p:sp>
      <p:pic>
        <p:nvPicPr>
          <p:cNvPr id="7" name="Content Placeholder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DEF2CBD5-2970-9803-4267-08B41DF9F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604" y="8340655"/>
            <a:ext cx="1262791" cy="5838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50270B-3D05-BBEE-76B3-C629F76CA519}"/>
              </a:ext>
            </a:extLst>
          </p:cNvPr>
          <p:cNvSpPr txBox="1"/>
          <p:nvPr/>
        </p:nvSpPr>
        <p:spPr>
          <a:xfrm>
            <a:off x="442452" y="1816996"/>
            <a:ext cx="3429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REAGENTS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DNA from arthropods (Lab 2)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DNA from control arthropods (Lab 2) 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(+) DNA Control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Sterile, nuclease-free water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Taq Master Mix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CO1F (Arthropod forward)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CO1R (Arthropod reverse)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WSpecF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Wolbachia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forward) primer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WSpecR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Wolbachia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reverse) primer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6C57A-2D38-326F-D98B-C28D765EA2EC}"/>
              </a:ext>
            </a:extLst>
          </p:cNvPr>
          <p:cNvSpPr txBox="1"/>
          <p:nvPr/>
        </p:nvSpPr>
        <p:spPr>
          <a:xfrm>
            <a:off x="3871452" y="811161"/>
            <a:ext cx="28095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Nitrile gloves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Squirt bottle with 70% ethanol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(12) 0.2 ml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Rack for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Rack for 1.5 ml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Waste cup for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μl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pipette &amp; tips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Sharpie, fine-tipped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 box for PCR tubes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Colored lab tape</a:t>
            </a:r>
          </a:p>
          <a:p>
            <a:pPr marL="342900" marR="0" lvl="0" indent="-342900">
              <a:buFont typeface="Wingdings" pitchFamily="2" charset="2"/>
              <a:buChar char="o"/>
            </a:pP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Lab tray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439FC8-0047-14D5-0D34-D1906487FAAB}"/>
              </a:ext>
            </a:extLst>
          </p:cNvPr>
          <p:cNvSpPr/>
          <p:nvPr/>
        </p:nvSpPr>
        <p:spPr>
          <a:xfrm>
            <a:off x="0" y="4049277"/>
            <a:ext cx="6858000" cy="499248"/>
          </a:xfrm>
          <a:prstGeom prst="rect">
            <a:avLst/>
          </a:prstGeom>
          <a:solidFill>
            <a:schemeClr val="tx2">
              <a:lumMod val="90000"/>
              <a:lumOff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D685FE-56F3-2F74-C357-6DFE6E299EFD}"/>
              </a:ext>
            </a:extLst>
          </p:cNvPr>
          <p:cNvSpPr txBox="1"/>
          <p:nvPr/>
        </p:nvSpPr>
        <p:spPr>
          <a:xfrm>
            <a:off x="265473" y="4048780"/>
            <a:ext cx="638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PCR PROGRAM (DUPLEX)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71210BC9-BBA3-2DC2-8B3C-3AC81467781C}"/>
              </a:ext>
            </a:extLst>
          </p:cNvPr>
          <p:cNvSpPr txBox="1"/>
          <p:nvPr/>
        </p:nvSpPr>
        <p:spPr>
          <a:xfrm>
            <a:off x="1740312" y="4946755"/>
            <a:ext cx="1645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min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Cycles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sec @ 94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 sec @ 49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sec @72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cycle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min @ 72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/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@ 4 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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B6DE5-8EC0-931D-384D-2DFD149F1F93}"/>
              </a:ext>
            </a:extLst>
          </p:cNvPr>
          <p:cNvSpPr txBox="1"/>
          <p:nvPr/>
        </p:nvSpPr>
        <p:spPr>
          <a:xfrm>
            <a:off x="3386232" y="5144057"/>
            <a:ext cx="2109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 Denaturation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B81D10-84BB-E9B4-1A2B-AF5A78DEDCB1}"/>
              </a:ext>
            </a:extLst>
          </p:cNvPr>
          <p:cNvSpPr txBox="1"/>
          <p:nvPr/>
        </p:nvSpPr>
        <p:spPr>
          <a:xfrm>
            <a:off x="3386232" y="5782871"/>
            <a:ext cx="21090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Denaturation</a:t>
            </a:r>
          </a:p>
          <a:p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Annealing</a:t>
            </a:r>
          </a:p>
          <a:p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Elongation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CC7C07-767B-73F3-7138-C665E71437AD}"/>
              </a:ext>
            </a:extLst>
          </p:cNvPr>
          <p:cNvSpPr txBox="1"/>
          <p:nvPr/>
        </p:nvSpPr>
        <p:spPr>
          <a:xfrm>
            <a:off x="3386232" y="6852572"/>
            <a:ext cx="2109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6D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Extension</a:t>
            </a:r>
          </a:p>
        </p:txBody>
      </p:sp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8C2BD3D9-F973-4F4F-8644-D77C04927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1" y="8506510"/>
            <a:ext cx="711200" cy="25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4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1894</TotalTime>
  <Words>233</Words>
  <Application>Microsoft Macintosh PowerPoint</Application>
  <PresentationFormat>Letter Paper (8.5x11 in)</PresentationFormat>
  <Paragraphs>86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Ink Free</vt:lpstr>
      <vt:lpstr>Segoe UI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Bordenstein, Sarah</dc:creator>
  <cp:lastModifiedBy>Bordenstein, Sarah</cp:lastModifiedBy>
  <cp:revision>19</cp:revision>
  <dcterms:created xsi:type="dcterms:W3CDTF">2025-03-24T00:02:41Z</dcterms:created>
  <dcterms:modified xsi:type="dcterms:W3CDTF">2025-08-19T19:51:11Z</dcterms:modified>
</cp:coreProperties>
</file>