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E44"/>
    <a:srgbClr val="314D64"/>
    <a:srgbClr val="96BEE6"/>
    <a:srgbClr val="C6DCF0"/>
    <a:srgbClr val="76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62"/>
    <p:restoredTop sz="94687"/>
  </p:normalViewPr>
  <p:slideViewPr>
    <p:cSldViewPr snapToGrid="0">
      <p:cViewPr varScale="1">
        <p:scale>
          <a:sx n="129" d="100"/>
          <a:sy n="129" d="100"/>
        </p:scale>
        <p:origin x="212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56E6B-47A0-4E43-BBB1-9EE9B8672FD5}" type="datetimeFigureOut">
              <a:rPr lang="en-US" smtClean="0"/>
              <a:t>8/19/25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86EC2-C159-9B49-B29A-1AEBAAA86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86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986EC2-C159-9B49-B29A-1AEBAAA865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86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0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7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7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87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8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1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9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8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14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5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test tube&#10;&#10;AI-generated content may be incorrect.">
            <a:extLst>
              <a:ext uri="{FF2B5EF4-FFF2-40B4-BE49-F238E27FC236}">
                <a16:creationId xmlns:a16="http://schemas.microsoft.com/office/drawing/2014/main" id="{9B96B7F0-9765-EF8B-2D34-431AA9DF76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54" y="576565"/>
            <a:ext cx="1527636" cy="1968953"/>
          </a:xfrm>
          <a:prstGeom prst="rect">
            <a:avLst/>
          </a:prstGeom>
        </p:spPr>
      </p:pic>
      <p:pic>
        <p:nvPicPr>
          <p:cNvPr id="11" name="Picture 10" descr="A close-up of a water filter&#10;&#10;AI-generated content may be incorrect.">
            <a:extLst>
              <a:ext uri="{FF2B5EF4-FFF2-40B4-BE49-F238E27FC236}">
                <a16:creationId xmlns:a16="http://schemas.microsoft.com/office/drawing/2014/main" id="{CE2A553D-39C8-A80E-5315-905F0CD3BA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1104" y="707287"/>
            <a:ext cx="807028" cy="1838231"/>
          </a:xfrm>
          <a:prstGeom prst="rect">
            <a:avLst/>
          </a:prstGeom>
        </p:spPr>
      </p:pic>
      <p:pic>
        <p:nvPicPr>
          <p:cNvPr id="13" name="Picture 12" descr="A close-up of a test tube&#10;&#10;AI-generated content may be incorrect.">
            <a:extLst>
              <a:ext uri="{FF2B5EF4-FFF2-40B4-BE49-F238E27FC236}">
                <a16:creationId xmlns:a16="http://schemas.microsoft.com/office/drawing/2014/main" id="{6884EC4E-D0E9-8346-D006-5AB59768B6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6168" y="840435"/>
            <a:ext cx="897196" cy="164291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74501FE-5A08-5DAC-4E36-6ED49CDB6B2A}"/>
              </a:ext>
            </a:extLst>
          </p:cNvPr>
          <p:cNvSpPr txBox="1"/>
          <p:nvPr/>
        </p:nvSpPr>
        <p:spPr>
          <a:xfrm>
            <a:off x="171700" y="2374289"/>
            <a:ext cx="13346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Microcentrifuge tube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0F0381-3AB7-9EFE-1B25-C6907E035F38}"/>
              </a:ext>
            </a:extLst>
          </p:cNvPr>
          <p:cNvSpPr txBox="1"/>
          <p:nvPr/>
        </p:nvSpPr>
        <p:spPr>
          <a:xfrm>
            <a:off x="3106850" y="1371250"/>
            <a:ext cx="1202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k Free" panose="03080402000500000000" pitchFamily="66" charset="0"/>
              </a:rPr>
              <a:t>Supernatant (liquid)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8232E2-B614-E4F4-CE30-5C5BEE565029}"/>
              </a:ext>
            </a:extLst>
          </p:cNvPr>
          <p:cNvSpPr txBox="1"/>
          <p:nvPr/>
        </p:nvSpPr>
        <p:spPr>
          <a:xfrm>
            <a:off x="3106849" y="1940998"/>
            <a:ext cx="859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k Free" panose="03080402000500000000" pitchFamily="66" charset="0"/>
              </a:rPr>
              <a:t>Pellet (solid)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B27B787-ED9A-7CDD-1002-CD91330BE9D9}"/>
              </a:ext>
            </a:extLst>
          </p:cNvPr>
          <p:cNvCxnSpPr>
            <a:cxnSpLocks/>
          </p:cNvCxnSpPr>
          <p:nvPr/>
        </p:nvCxnSpPr>
        <p:spPr>
          <a:xfrm flipH="1">
            <a:off x="2614510" y="1626403"/>
            <a:ext cx="4164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B5B695A-E6EF-4CC6-8E67-E72DCBB1112E}"/>
              </a:ext>
            </a:extLst>
          </p:cNvPr>
          <p:cNvCxnSpPr>
            <a:cxnSpLocks/>
          </p:cNvCxnSpPr>
          <p:nvPr/>
        </p:nvCxnSpPr>
        <p:spPr>
          <a:xfrm flipH="1">
            <a:off x="2614509" y="2159044"/>
            <a:ext cx="4164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3B7E6B9-04FC-2634-8AAF-7C0B4223FE54}"/>
              </a:ext>
            </a:extLst>
          </p:cNvPr>
          <p:cNvSpPr txBox="1"/>
          <p:nvPr/>
        </p:nvSpPr>
        <p:spPr>
          <a:xfrm>
            <a:off x="5603349" y="1149992"/>
            <a:ext cx="1407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k Free" panose="03080402000500000000" pitchFamily="66" charset="0"/>
              </a:rPr>
              <a:t>Spin Column (membrane)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0566EBF-02C0-FEC5-F286-AE4FB84E6DBB}"/>
              </a:ext>
            </a:extLst>
          </p:cNvPr>
          <p:cNvSpPr txBox="1"/>
          <p:nvPr/>
        </p:nvSpPr>
        <p:spPr>
          <a:xfrm>
            <a:off x="5603349" y="1783835"/>
            <a:ext cx="1407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k Free" panose="03080402000500000000" pitchFamily="66" charset="0"/>
              </a:rPr>
              <a:t>Flow Through tube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C64995D-8658-6CF8-199F-ED1DD0B83A34}"/>
              </a:ext>
            </a:extLst>
          </p:cNvPr>
          <p:cNvCxnSpPr>
            <a:cxnSpLocks/>
          </p:cNvCxnSpPr>
          <p:nvPr/>
        </p:nvCxnSpPr>
        <p:spPr>
          <a:xfrm flipH="1">
            <a:off x="5188399" y="1493443"/>
            <a:ext cx="4164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98979F4-BDC1-9CFA-2A77-106D057E4930}"/>
              </a:ext>
            </a:extLst>
          </p:cNvPr>
          <p:cNvCxnSpPr>
            <a:cxnSpLocks/>
          </p:cNvCxnSpPr>
          <p:nvPr/>
        </p:nvCxnSpPr>
        <p:spPr>
          <a:xfrm flipH="1">
            <a:off x="5188398" y="1935554"/>
            <a:ext cx="4164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BA66A93-3797-8833-1DBF-2EF6C86CD7D0}"/>
              </a:ext>
            </a:extLst>
          </p:cNvPr>
          <p:cNvSpPr txBox="1"/>
          <p:nvPr/>
        </p:nvSpPr>
        <p:spPr>
          <a:xfrm>
            <a:off x="4282490" y="2377644"/>
            <a:ext cx="11235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QIAGEN </a:t>
            </a:r>
          </a:p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 tube</a:t>
            </a:r>
          </a:p>
        </p:txBody>
      </p:sp>
      <p:pic>
        <p:nvPicPr>
          <p:cNvPr id="29" name="Picture 28" descr="A blue blender with a knob&#10;&#10;AI-generated content may be incorrect.">
            <a:extLst>
              <a:ext uri="{FF2B5EF4-FFF2-40B4-BE49-F238E27FC236}">
                <a16:creationId xmlns:a16="http://schemas.microsoft.com/office/drawing/2014/main" id="{DEC444C9-D8E3-90E0-495F-25BD2804D0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0438" y="4430757"/>
            <a:ext cx="1063132" cy="110169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01B4749-9111-8D1F-71ED-22EDBFDA5BEA}"/>
              </a:ext>
            </a:extLst>
          </p:cNvPr>
          <p:cNvSpPr txBox="1"/>
          <p:nvPr/>
        </p:nvSpPr>
        <p:spPr>
          <a:xfrm>
            <a:off x="1948390" y="5532677"/>
            <a:ext cx="11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Vortex mixer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AD4CB87-38A4-470F-42A7-2326EE7FDC52}"/>
              </a:ext>
            </a:extLst>
          </p:cNvPr>
          <p:cNvGrpSpPr/>
          <p:nvPr/>
        </p:nvGrpSpPr>
        <p:grpSpPr>
          <a:xfrm>
            <a:off x="3468021" y="3794194"/>
            <a:ext cx="1826497" cy="2000093"/>
            <a:chOff x="3370743" y="3794194"/>
            <a:chExt cx="1826497" cy="2000093"/>
          </a:xfrm>
        </p:grpSpPr>
        <p:pic>
          <p:nvPicPr>
            <p:cNvPr id="32" name="Picture 31" descr="A blue and grey device with a circular disc&#10;&#10;AI-generated content may be incorrect.">
              <a:extLst>
                <a:ext uri="{FF2B5EF4-FFF2-40B4-BE49-F238E27FC236}">
                  <a16:creationId xmlns:a16="http://schemas.microsoft.com/office/drawing/2014/main" id="{BD47AA95-956A-118B-907B-41AD4E85B5B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470375" y="3794194"/>
              <a:ext cx="924270" cy="1661548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1539B415-44F7-72FD-56F5-1FCDF97E8D88}"/>
                </a:ext>
              </a:extLst>
            </p:cNvPr>
            <p:cNvSpPr txBox="1"/>
            <p:nvPr/>
          </p:nvSpPr>
          <p:spPr>
            <a:xfrm>
              <a:off x="3370743" y="5532677"/>
              <a:ext cx="112353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Centrifuge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8D2F4C13-82BD-5E1C-7710-70C134F43D8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146726" y="4799630"/>
              <a:ext cx="307861" cy="17961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2FD46C1-CCAA-E423-F29B-8BD311FFC04E}"/>
                </a:ext>
              </a:extLst>
            </p:cNvPr>
            <p:cNvSpPr txBox="1"/>
            <p:nvPr/>
          </p:nvSpPr>
          <p:spPr>
            <a:xfrm>
              <a:off x="4337483" y="4986802"/>
              <a:ext cx="8597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Ink Free" panose="03080402000500000000" pitchFamily="66" charset="0"/>
                </a:rPr>
                <a:t>Rotor</a:t>
              </a:r>
            </a:p>
          </p:txBody>
        </p:sp>
      </p:grpSp>
      <p:pic>
        <p:nvPicPr>
          <p:cNvPr id="37" name="Picture 36" descr="A blue and silver pipette&#10;&#10;AI-generated content may be incorrect.">
            <a:extLst>
              <a:ext uri="{FF2B5EF4-FFF2-40B4-BE49-F238E27FC236}">
                <a16:creationId xmlns:a16="http://schemas.microsoft.com/office/drawing/2014/main" id="{F061C22F-A686-0979-0ED9-53319EB6DF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1846" y="3569780"/>
            <a:ext cx="780473" cy="1967442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3731DB1E-264C-981D-C472-E52E4E7C7184}"/>
              </a:ext>
            </a:extLst>
          </p:cNvPr>
          <p:cNvSpPr txBox="1"/>
          <p:nvPr/>
        </p:nvSpPr>
        <p:spPr>
          <a:xfrm>
            <a:off x="232308" y="5529857"/>
            <a:ext cx="11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Pipette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7FD68F8-E36E-2512-3E33-5FEDFC554BF3}"/>
              </a:ext>
            </a:extLst>
          </p:cNvPr>
          <p:cNvCxnSpPr>
            <a:cxnSpLocks/>
          </p:cNvCxnSpPr>
          <p:nvPr/>
        </p:nvCxnSpPr>
        <p:spPr>
          <a:xfrm flipH="1">
            <a:off x="833985" y="5323592"/>
            <a:ext cx="4164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6CE67C5-5F74-63B7-5AA1-058B67560737}"/>
              </a:ext>
            </a:extLst>
          </p:cNvPr>
          <p:cNvSpPr txBox="1"/>
          <p:nvPr/>
        </p:nvSpPr>
        <p:spPr>
          <a:xfrm>
            <a:off x="1192077" y="5169015"/>
            <a:ext cx="506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k Free" panose="03080402000500000000" pitchFamily="66" charset="0"/>
              </a:rPr>
              <a:t>Tip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981DB96-6051-1651-8A9E-013E31FE459D}"/>
              </a:ext>
            </a:extLst>
          </p:cNvPr>
          <p:cNvSpPr/>
          <p:nvPr/>
        </p:nvSpPr>
        <p:spPr>
          <a:xfrm>
            <a:off x="0" y="2958713"/>
            <a:ext cx="6877247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18C1729-C18B-0295-273A-6B31E12BAF07}"/>
              </a:ext>
            </a:extLst>
          </p:cNvPr>
          <p:cNvSpPr txBox="1"/>
          <p:nvPr/>
        </p:nvSpPr>
        <p:spPr>
          <a:xfrm>
            <a:off x="2225860" y="2909541"/>
            <a:ext cx="2406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Equipment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D84486F-F08A-A835-0368-EE473EA07A34}"/>
              </a:ext>
            </a:extLst>
          </p:cNvPr>
          <p:cNvSpPr/>
          <p:nvPr/>
        </p:nvSpPr>
        <p:spPr>
          <a:xfrm>
            <a:off x="-2" y="497"/>
            <a:ext cx="6858000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C6231E7-FDEC-9213-B086-71AD406AA9C0}"/>
              </a:ext>
            </a:extLst>
          </p:cNvPr>
          <p:cNvSpPr txBox="1"/>
          <p:nvPr/>
        </p:nvSpPr>
        <p:spPr>
          <a:xfrm>
            <a:off x="2245107" y="-26022"/>
            <a:ext cx="2406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Tubes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4045DD2-8F20-3E39-53EE-F657C253F001}"/>
              </a:ext>
            </a:extLst>
          </p:cNvPr>
          <p:cNvSpPr/>
          <p:nvPr/>
        </p:nvSpPr>
        <p:spPr>
          <a:xfrm>
            <a:off x="0" y="6043400"/>
            <a:ext cx="6877247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094C72F-B417-2DFC-07B5-134DE4166BF1}"/>
              </a:ext>
            </a:extLst>
          </p:cNvPr>
          <p:cNvSpPr txBox="1"/>
          <p:nvPr/>
        </p:nvSpPr>
        <p:spPr>
          <a:xfrm>
            <a:off x="1725656" y="6006735"/>
            <a:ext cx="3406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Pipette Settings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305D96A-DEBA-A01B-4DE0-92200D2D5B0A}"/>
              </a:ext>
            </a:extLst>
          </p:cNvPr>
          <p:cNvSpPr/>
          <p:nvPr/>
        </p:nvSpPr>
        <p:spPr>
          <a:xfrm>
            <a:off x="3154458" y="705760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BE221B3-C14E-A91F-7D2A-8ED2256C975E}"/>
              </a:ext>
            </a:extLst>
          </p:cNvPr>
          <p:cNvSpPr/>
          <p:nvPr/>
        </p:nvSpPr>
        <p:spPr>
          <a:xfrm>
            <a:off x="3154458" y="755685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94EB461-1060-7586-71D8-913A94CB6BFE}"/>
              </a:ext>
            </a:extLst>
          </p:cNvPr>
          <p:cNvSpPr/>
          <p:nvPr/>
        </p:nvSpPr>
        <p:spPr>
          <a:xfrm>
            <a:off x="3154457" y="8056099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8AC2F57-9545-2686-B97C-4CD3410EA86B}"/>
              </a:ext>
            </a:extLst>
          </p:cNvPr>
          <p:cNvSpPr txBox="1"/>
          <p:nvPr/>
        </p:nvSpPr>
        <p:spPr>
          <a:xfrm>
            <a:off x="3213661" y="7084105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7070EF5-5E7D-0371-ECD2-4FAFD2759D9A}"/>
              </a:ext>
            </a:extLst>
          </p:cNvPr>
          <p:cNvSpPr txBox="1"/>
          <p:nvPr/>
        </p:nvSpPr>
        <p:spPr>
          <a:xfrm>
            <a:off x="3211983" y="7578683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8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1EE2979-BA4E-4C1E-42C7-D65BC7FDA84F}"/>
              </a:ext>
            </a:extLst>
          </p:cNvPr>
          <p:cNvSpPr txBox="1"/>
          <p:nvPr/>
        </p:nvSpPr>
        <p:spPr>
          <a:xfrm>
            <a:off x="3211983" y="8056328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E5D4F0E-6FBE-064C-FAA9-6698A8EBB4FE}"/>
              </a:ext>
            </a:extLst>
          </p:cNvPr>
          <p:cNvSpPr txBox="1"/>
          <p:nvPr/>
        </p:nvSpPr>
        <p:spPr>
          <a:xfrm>
            <a:off x="3006592" y="6707874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180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BD1F0C8-C6B5-3368-88C7-75AE88CC6AFF}"/>
              </a:ext>
            </a:extLst>
          </p:cNvPr>
          <p:cNvSpPr txBox="1"/>
          <p:nvPr/>
        </p:nvSpPr>
        <p:spPr>
          <a:xfrm>
            <a:off x="3005182" y="8558247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070B87E-F34E-565E-CC70-15AEF28E4458}"/>
              </a:ext>
            </a:extLst>
          </p:cNvPr>
          <p:cNvSpPr/>
          <p:nvPr/>
        </p:nvSpPr>
        <p:spPr>
          <a:xfrm>
            <a:off x="592491" y="706393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7127F69F-CB26-3C95-845C-015D24020F2A}"/>
              </a:ext>
            </a:extLst>
          </p:cNvPr>
          <p:cNvSpPr/>
          <p:nvPr/>
        </p:nvSpPr>
        <p:spPr>
          <a:xfrm>
            <a:off x="592491" y="756318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0BAECEB6-B562-7FFE-9C45-8DEB0108173D}"/>
              </a:ext>
            </a:extLst>
          </p:cNvPr>
          <p:cNvSpPr/>
          <p:nvPr/>
        </p:nvSpPr>
        <p:spPr>
          <a:xfrm>
            <a:off x="592490" y="806243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C3848DB-6DD8-C827-4D1C-2B4768209C50}"/>
              </a:ext>
            </a:extLst>
          </p:cNvPr>
          <p:cNvSpPr txBox="1"/>
          <p:nvPr/>
        </p:nvSpPr>
        <p:spPr>
          <a:xfrm>
            <a:off x="651694" y="709043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2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BDAB195-BA32-B759-E970-91FFC6368614}"/>
              </a:ext>
            </a:extLst>
          </p:cNvPr>
          <p:cNvSpPr txBox="1"/>
          <p:nvPr/>
        </p:nvSpPr>
        <p:spPr>
          <a:xfrm>
            <a:off x="650016" y="758501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8830437-A616-7DB9-4A87-F43659B6EE1E}"/>
              </a:ext>
            </a:extLst>
          </p:cNvPr>
          <p:cNvSpPr txBox="1"/>
          <p:nvPr/>
        </p:nvSpPr>
        <p:spPr>
          <a:xfrm>
            <a:off x="650016" y="806265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25CA85C-F590-E56B-2518-F04EA8822ED4}"/>
              </a:ext>
            </a:extLst>
          </p:cNvPr>
          <p:cNvSpPr txBox="1"/>
          <p:nvPr/>
        </p:nvSpPr>
        <p:spPr>
          <a:xfrm>
            <a:off x="444625" y="671420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E58AD8B-96AC-1CCE-6DEE-AAFCC3B60A77}"/>
              </a:ext>
            </a:extLst>
          </p:cNvPr>
          <p:cNvSpPr txBox="1"/>
          <p:nvPr/>
        </p:nvSpPr>
        <p:spPr>
          <a:xfrm>
            <a:off x="443215" y="856457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2689DFF6-6817-1EE8-C7EB-E964950633D3}"/>
              </a:ext>
            </a:extLst>
          </p:cNvPr>
          <p:cNvSpPr/>
          <p:nvPr/>
        </p:nvSpPr>
        <p:spPr>
          <a:xfrm>
            <a:off x="1439029" y="706393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FD8B7ACD-EDE4-85BE-8A50-21535C446A70}"/>
              </a:ext>
            </a:extLst>
          </p:cNvPr>
          <p:cNvSpPr/>
          <p:nvPr/>
        </p:nvSpPr>
        <p:spPr>
          <a:xfrm>
            <a:off x="1439029" y="756318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A3248B4-BC62-5BC2-7454-D51DBA39614F}"/>
              </a:ext>
            </a:extLst>
          </p:cNvPr>
          <p:cNvSpPr/>
          <p:nvPr/>
        </p:nvSpPr>
        <p:spPr>
          <a:xfrm>
            <a:off x="1439028" y="806243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5002D56-DD02-8E30-79BA-1DA7A5CE2521}"/>
              </a:ext>
            </a:extLst>
          </p:cNvPr>
          <p:cNvSpPr txBox="1"/>
          <p:nvPr/>
        </p:nvSpPr>
        <p:spPr>
          <a:xfrm>
            <a:off x="1498232" y="709043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168051B-02ED-2FBB-A5AA-2DD85EEE49A8}"/>
              </a:ext>
            </a:extLst>
          </p:cNvPr>
          <p:cNvSpPr txBox="1"/>
          <p:nvPr/>
        </p:nvSpPr>
        <p:spPr>
          <a:xfrm>
            <a:off x="1496554" y="758501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2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F21EF6C-76F2-6578-F615-FD04C4BA358C}"/>
              </a:ext>
            </a:extLst>
          </p:cNvPr>
          <p:cNvSpPr txBox="1"/>
          <p:nvPr/>
        </p:nvSpPr>
        <p:spPr>
          <a:xfrm>
            <a:off x="1496554" y="806265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5B891988-0C2F-ACDD-2C43-9532B8DFB02A}"/>
              </a:ext>
            </a:extLst>
          </p:cNvPr>
          <p:cNvSpPr txBox="1"/>
          <p:nvPr/>
        </p:nvSpPr>
        <p:spPr>
          <a:xfrm>
            <a:off x="1300128" y="671420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D6859FD-7058-D7D2-A36C-15989BD00951}"/>
              </a:ext>
            </a:extLst>
          </p:cNvPr>
          <p:cNvSpPr txBox="1"/>
          <p:nvPr/>
        </p:nvSpPr>
        <p:spPr>
          <a:xfrm>
            <a:off x="1289753" y="856457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C3727AF-643D-5A9D-8218-45F356E7B8CD}"/>
              </a:ext>
            </a:extLst>
          </p:cNvPr>
          <p:cNvSpPr/>
          <p:nvPr/>
        </p:nvSpPr>
        <p:spPr>
          <a:xfrm>
            <a:off x="3998161" y="706393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E90545EC-1623-F3E8-A80C-244B1696B020}"/>
              </a:ext>
            </a:extLst>
          </p:cNvPr>
          <p:cNvSpPr/>
          <p:nvPr/>
        </p:nvSpPr>
        <p:spPr>
          <a:xfrm>
            <a:off x="3998161" y="756318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A98290B4-007B-068B-684C-BD7D45BF1253}"/>
              </a:ext>
            </a:extLst>
          </p:cNvPr>
          <p:cNvSpPr/>
          <p:nvPr/>
        </p:nvSpPr>
        <p:spPr>
          <a:xfrm>
            <a:off x="3998160" y="806243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D66BB4B-05D9-7569-6BEC-5E5A05EADD6F}"/>
              </a:ext>
            </a:extLst>
          </p:cNvPr>
          <p:cNvSpPr txBox="1"/>
          <p:nvPr/>
        </p:nvSpPr>
        <p:spPr>
          <a:xfrm>
            <a:off x="4057364" y="709043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2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75625EF-80AE-137B-AC04-C571F7554FFC}"/>
              </a:ext>
            </a:extLst>
          </p:cNvPr>
          <p:cNvSpPr txBox="1"/>
          <p:nvPr/>
        </p:nvSpPr>
        <p:spPr>
          <a:xfrm>
            <a:off x="4055686" y="758501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B60DA05-DBC0-A970-C32A-8F962DD80FF7}"/>
              </a:ext>
            </a:extLst>
          </p:cNvPr>
          <p:cNvSpPr txBox="1"/>
          <p:nvPr/>
        </p:nvSpPr>
        <p:spPr>
          <a:xfrm>
            <a:off x="4055686" y="806265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94F9A54-1D26-9472-D7A4-897C0FDAA5D9}"/>
              </a:ext>
            </a:extLst>
          </p:cNvPr>
          <p:cNvSpPr txBox="1"/>
          <p:nvPr/>
        </p:nvSpPr>
        <p:spPr>
          <a:xfrm>
            <a:off x="3868225" y="671420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200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25038A8-626F-B11D-95CA-2F6BD063CD5E}"/>
              </a:ext>
            </a:extLst>
          </p:cNvPr>
          <p:cNvSpPr txBox="1"/>
          <p:nvPr/>
        </p:nvSpPr>
        <p:spPr>
          <a:xfrm>
            <a:off x="3848885" y="856457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1F10D62C-FCBF-4250-774F-F121A990435A}"/>
              </a:ext>
            </a:extLst>
          </p:cNvPr>
          <p:cNvSpPr/>
          <p:nvPr/>
        </p:nvSpPr>
        <p:spPr>
          <a:xfrm>
            <a:off x="4844482" y="706393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5CD6C490-B659-8D31-DFAC-5941CDB86154}"/>
              </a:ext>
            </a:extLst>
          </p:cNvPr>
          <p:cNvSpPr/>
          <p:nvPr/>
        </p:nvSpPr>
        <p:spPr>
          <a:xfrm>
            <a:off x="4844482" y="756318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321F72E5-4665-6DB2-32A1-4ED0B6C1400B}"/>
              </a:ext>
            </a:extLst>
          </p:cNvPr>
          <p:cNvSpPr/>
          <p:nvPr/>
        </p:nvSpPr>
        <p:spPr>
          <a:xfrm>
            <a:off x="4844481" y="806243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22A7A15-A1FD-B485-E1E4-3F8BA83BF154}"/>
              </a:ext>
            </a:extLst>
          </p:cNvPr>
          <p:cNvSpPr txBox="1"/>
          <p:nvPr/>
        </p:nvSpPr>
        <p:spPr>
          <a:xfrm>
            <a:off x="4903685" y="709043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CB9AED2-205E-CF11-8011-DDC2C38FE737}"/>
              </a:ext>
            </a:extLst>
          </p:cNvPr>
          <p:cNvSpPr txBox="1"/>
          <p:nvPr/>
        </p:nvSpPr>
        <p:spPr>
          <a:xfrm>
            <a:off x="4902007" y="758501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2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C8D1A44-20EF-31B4-02B7-BECFCDE3ACE0}"/>
              </a:ext>
            </a:extLst>
          </p:cNvPr>
          <p:cNvSpPr txBox="1"/>
          <p:nvPr/>
        </p:nvSpPr>
        <p:spPr>
          <a:xfrm>
            <a:off x="4902007" y="806265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26083F9-E291-590B-9B7A-5FF0ECE123C8}"/>
              </a:ext>
            </a:extLst>
          </p:cNvPr>
          <p:cNvSpPr txBox="1"/>
          <p:nvPr/>
        </p:nvSpPr>
        <p:spPr>
          <a:xfrm>
            <a:off x="4705581" y="671420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200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C3CF1F5-F915-3C2F-56C3-02F75B6F6708}"/>
              </a:ext>
            </a:extLst>
          </p:cNvPr>
          <p:cNvSpPr txBox="1"/>
          <p:nvPr/>
        </p:nvSpPr>
        <p:spPr>
          <a:xfrm>
            <a:off x="4695206" y="856457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P1000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928C3DD8-2989-D120-5B0B-E6345349306D}"/>
              </a:ext>
            </a:extLst>
          </p:cNvPr>
          <p:cNvSpPr/>
          <p:nvPr/>
        </p:nvSpPr>
        <p:spPr>
          <a:xfrm>
            <a:off x="5690958" y="706393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43E3AD66-A356-C265-6961-AD10EF6ACFE8}"/>
              </a:ext>
            </a:extLst>
          </p:cNvPr>
          <p:cNvSpPr/>
          <p:nvPr/>
        </p:nvSpPr>
        <p:spPr>
          <a:xfrm>
            <a:off x="5690958" y="756318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76F2912-A90C-48A5-B3B1-038CD8E185B8}"/>
              </a:ext>
            </a:extLst>
          </p:cNvPr>
          <p:cNvSpPr/>
          <p:nvPr/>
        </p:nvSpPr>
        <p:spPr>
          <a:xfrm>
            <a:off x="5690957" y="806243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73BAE78A-EF88-F09B-3023-FE719AB526DD}"/>
              </a:ext>
            </a:extLst>
          </p:cNvPr>
          <p:cNvSpPr txBox="1"/>
          <p:nvPr/>
        </p:nvSpPr>
        <p:spPr>
          <a:xfrm>
            <a:off x="5750161" y="709043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4B83A9C6-203D-E589-0E49-E3B9982F4487}"/>
              </a:ext>
            </a:extLst>
          </p:cNvPr>
          <p:cNvSpPr txBox="1"/>
          <p:nvPr/>
        </p:nvSpPr>
        <p:spPr>
          <a:xfrm>
            <a:off x="5748483" y="758501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5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CB119627-BD9D-7817-5AFE-BC09EDA3301D}"/>
              </a:ext>
            </a:extLst>
          </p:cNvPr>
          <p:cNvSpPr txBox="1"/>
          <p:nvPr/>
        </p:nvSpPr>
        <p:spPr>
          <a:xfrm>
            <a:off x="5748483" y="806265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7DDBB10F-1FB5-1302-19BC-4E681EAF7CFA}"/>
              </a:ext>
            </a:extLst>
          </p:cNvPr>
          <p:cNvSpPr txBox="1"/>
          <p:nvPr/>
        </p:nvSpPr>
        <p:spPr>
          <a:xfrm>
            <a:off x="5552057" y="671420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500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8D13261-9038-B03C-1916-14688DA5D5C6}"/>
              </a:ext>
            </a:extLst>
          </p:cNvPr>
          <p:cNvSpPr txBox="1"/>
          <p:nvPr/>
        </p:nvSpPr>
        <p:spPr>
          <a:xfrm>
            <a:off x="5541682" y="856457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P1000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D109F8A8-595E-4798-A30B-E432478E9F8C}"/>
              </a:ext>
            </a:extLst>
          </p:cNvPr>
          <p:cNvSpPr/>
          <p:nvPr/>
        </p:nvSpPr>
        <p:spPr>
          <a:xfrm>
            <a:off x="2292899" y="705760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722CCA3C-E2BC-4D2F-378D-F1F51234E05B}"/>
              </a:ext>
            </a:extLst>
          </p:cNvPr>
          <p:cNvSpPr/>
          <p:nvPr/>
        </p:nvSpPr>
        <p:spPr>
          <a:xfrm>
            <a:off x="2292899" y="755685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BA2E845-2660-C018-A994-7C9D4614D0EE}"/>
              </a:ext>
            </a:extLst>
          </p:cNvPr>
          <p:cNvSpPr/>
          <p:nvPr/>
        </p:nvSpPr>
        <p:spPr>
          <a:xfrm>
            <a:off x="2292898" y="8056099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A9F52057-53E8-D942-1D90-263EA8AF0192}"/>
              </a:ext>
            </a:extLst>
          </p:cNvPr>
          <p:cNvSpPr txBox="1"/>
          <p:nvPr/>
        </p:nvSpPr>
        <p:spPr>
          <a:xfrm>
            <a:off x="2350424" y="7556437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AC4C0B1B-A557-C253-799C-4A94005A98CA}"/>
              </a:ext>
            </a:extLst>
          </p:cNvPr>
          <p:cNvSpPr txBox="1"/>
          <p:nvPr/>
        </p:nvSpPr>
        <p:spPr>
          <a:xfrm>
            <a:off x="2341567" y="7082723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1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5C3B3B8-33D3-6722-BF3E-F5C4D5AE8903}"/>
              </a:ext>
            </a:extLst>
          </p:cNvPr>
          <p:cNvSpPr txBox="1"/>
          <p:nvPr/>
        </p:nvSpPr>
        <p:spPr>
          <a:xfrm>
            <a:off x="2350424" y="8056328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AD3FC3D-1D27-754B-700A-84E582A27CE1}"/>
              </a:ext>
            </a:extLst>
          </p:cNvPr>
          <p:cNvSpPr txBox="1"/>
          <p:nvPr/>
        </p:nvSpPr>
        <p:spPr>
          <a:xfrm>
            <a:off x="2145033" y="6707874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100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AAD20E8-E6D3-EC46-4D1F-60F0544080E8}"/>
              </a:ext>
            </a:extLst>
          </p:cNvPr>
          <p:cNvSpPr txBox="1"/>
          <p:nvPr/>
        </p:nvSpPr>
        <p:spPr>
          <a:xfrm>
            <a:off x="2143623" y="8558247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706997-51E0-4B9B-5105-877C178F98F0}"/>
              </a:ext>
            </a:extLst>
          </p:cNvPr>
          <p:cNvSpPr txBox="1"/>
          <p:nvPr/>
        </p:nvSpPr>
        <p:spPr>
          <a:xfrm>
            <a:off x="1666906" y="2371736"/>
            <a:ext cx="13346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Microcentrifuge tube</a:t>
            </a:r>
          </a:p>
        </p:txBody>
      </p:sp>
      <p:pic>
        <p:nvPicPr>
          <p:cNvPr id="4" name="Content Placeholder 9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DEF2CBD5-2970-9803-4267-08B41DF9F3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26602" y="647834"/>
            <a:ext cx="1096159" cy="506864"/>
          </a:xfrm>
          <a:prstGeom prst="rect">
            <a:avLst/>
          </a:prstGeom>
        </p:spPr>
      </p:pic>
      <p:sp>
        <p:nvSpPr>
          <p:cNvPr id="6" name="Left Bracket 5">
            <a:extLst>
              <a:ext uri="{FF2B5EF4-FFF2-40B4-BE49-F238E27FC236}">
                <a16:creationId xmlns:a16="http://schemas.microsoft.com/office/drawing/2014/main" id="{ECEDBAE2-4EAF-2051-9CC0-E52779A3143B}"/>
              </a:ext>
            </a:extLst>
          </p:cNvPr>
          <p:cNvSpPr/>
          <p:nvPr/>
        </p:nvSpPr>
        <p:spPr>
          <a:xfrm rot="16200000">
            <a:off x="1229543" y="8088316"/>
            <a:ext cx="182960" cy="1495565"/>
          </a:xfrm>
          <a:prstGeom prst="leftBracket">
            <a:avLst/>
          </a:prstGeom>
          <a:ln>
            <a:solidFill>
              <a:srgbClr val="96BEE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90B73A9C-DE52-1237-0A56-05B55F47872F}"/>
              </a:ext>
            </a:extLst>
          </p:cNvPr>
          <p:cNvSpPr/>
          <p:nvPr/>
        </p:nvSpPr>
        <p:spPr>
          <a:xfrm rot="16200000">
            <a:off x="4660957" y="8085992"/>
            <a:ext cx="150838" cy="1550795"/>
          </a:xfrm>
          <a:prstGeom prst="leftBracket">
            <a:avLst/>
          </a:prstGeom>
          <a:ln>
            <a:solidFill>
              <a:srgbClr val="96BEE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84A966-25DC-D4FF-9DFF-F2983D327612}"/>
              </a:ext>
            </a:extLst>
          </p:cNvPr>
          <p:cNvSpPr txBox="1"/>
          <p:nvPr/>
        </p:nvSpPr>
        <p:spPr>
          <a:xfrm>
            <a:off x="5124123" y="5526579"/>
            <a:ext cx="11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Incubator</a:t>
            </a:r>
          </a:p>
        </p:txBody>
      </p:sp>
      <p:pic>
        <p:nvPicPr>
          <p:cNvPr id="17" name="Picture 16" descr="A computer monitor and a machine&#10;&#10;AI-generated content may be incorrect.">
            <a:extLst>
              <a:ext uri="{FF2B5EF4-FFF2-40B4-BE49-F238E27FC236}">
                <a16:creationId xmlns:a16="http://schemas.microsoft.com/office/drawing/2014/main" id="{E4A75EE6-9BDA-121F-4A42-3F1CB41C670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07928" y="3498188"/>
            <a:ext cx="924270" cy="1933934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0274E9A-9BD9-5FED-8865-59D8543116D9}"/>
              </a:ext>
            </a:extLst>
          </p:cNvPr>
          <p:cNvSpPr txBox="1"/>
          <p:nvPr/>
        </p:nvSpPr>
        <p:spPr>
          <a:xfrm>
            <a:off x="6112660" y="3713178"/>
            <a:ext cx="859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k Free" panose="03080402000500000000" pitchFamily="66" charset="0"/>
              </a:rPr>
              <a:t>Water bath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7CE5AD0-12AC-BC80-4DC5-BEC916BE9F42}"/>
              </a:ext>
            </a:extLst>
          </p:cNvPr>
          <p:cNvSpPr txBox="1"/>
          <p:nvPr/>
        </p:nvSpPr>
        <p:spPr>
          <a:xfrm>
            <a:off x="6112660" y="4760289"/>
            <a:ext cx="859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k Free" panose="03080402000500000000" pitchFamily="66" charset="0"/>
              </a:rPr>
              <a:t>Heat block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FD8B26-94B8-4906-A697-2BC96043F6D8}"/>
              </a:ext>
            </a:extLst>
          </p:cNvPr>
          <p:cNvSpPr txBox="1"/>
          <p:nvPr/>
        </p:nvSpPr>
        <p:spPr>
          <a:xfrm>
            <a:off x="5419534" y="4369774"/>
            <a:ext cx="5649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or</a:t>
            </a:r>
          </a:p>
        </p:txBody>
      </p:sp>
      <p:sp>
        <p:nvSpPr>
          <p:cNvPr id="8" name="Text Box 147">
            <a:extLst>
              <a:ext uri="{FF2B5EF4-FFF2-40B4-BE49-F238E27FC236}">
                <a16:creationId xmlns:a16="http://schemas.microsoft.com/office/drawing/2014/main" id="{3F752D23-7418-AE23-7CC7-FDA36E1EFE8B}"/>
              </a:ext>
            </a:extLst>
          </p:cNvPr>
          <p:cNvSpPr txBox="1"/>
          <p:nvPr/>
        </p:nvSpPr>
        <p:spPr>
          <a:xfrm>
            <a:off x="4446433" y="8935938"/>
            <a:ext cx="2312670" cy="2794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Illustrations created with </a:t>
            </a:r>
            <a:r>
              <a:rPr lang="en-US" sz="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BioRender.com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302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84B9149-BAF7-4166-A585-9999810478CD}"/>
              </a:ext>
            </a:extLst>
          </p:cNvPr>
          <p:cNvSpPr/>
          <p:nvPr/>
        </p:nvSpPr>
        <p:spPr>
          <a:xfrm>
            <a:off x="-2" y="497"/>
            <a:ext cx="6858000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94D0F1-F993-7978-2641-2361B0769A24}"/>
              </a:ext>
            </a:extLst>
          </p:cNvPr>
          <p:cNvSpPr txBox="1"/>
          <p:nvPr/>
        </p:nvSpPr>
        <p:spPr>
          <a:xfrm>
            <a:off x="265471" y="0"/>
            <a:ext cx="6386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DNA Extraction: Materials Needed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9CDEA7-92E1-5BA4-035C-798AC1114AB1}"/>
              </a:ext>
            </a:extLst>
          </p:cNvPr>
          <p:cNvSpPr txBox="1"/>
          <p:nvPr/>
        </p:nvSpPr>
        <p:spPr>
          <a:xfrm>
            <a:off x="265471" y="811161"/>
            <a:ext cx="6386052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EQUIPMENT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Dry bath or water bath @ 56</a:t>
            </a:r>
            <a:r>
              <a:rPr lang="en-US" sz="12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Vortex mixer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Centrifuge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Mobile device with camera</a:t>
            </a:r>
          </a:p>
          <a:p>
            <a:pPr>
              <a:buNone/>
            </a:pPr>
            <a:b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Nitrile gloves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Sharpie, fine-tipped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Squirt bottle with 70% ethanol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Dissection kit 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 – squirt bottle or transfer pipette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Rack for 1.5 ml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 Microtube pestles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(12) 1.5 ml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μl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pipette &amp; tips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1000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μl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pipette &amp; tips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Waste cup for solids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Storage box for 1.5 ml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Colored lab tape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Paper towels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Optional: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Lab tray</a:t>
            </a:r>
          </a:p>
          <a:p>
            <a:pPr>
              <a:buNone/>
            </a:pPr>
            <a:b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EAGENTS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Student-collected arthropods (Lab 1)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Arthropod controls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Ethanol (&gt;800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μl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group)</a:t>
            </a:r>
          </a:p>
          <a:p>
            <a:pPr marL="0" marR="0">
              <a:buNone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QIAGEN DNEASY KIT (#69504)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Qiagen Buffer ATL 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Qiagen Proteinase K 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Qiagen Buffer AL 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Qiagen Buffer AW1 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Qiagen Buffer AW2 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Qiagen Buffer AE 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 Qiagen spin columns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 Qiagen collection tubes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pic>
        <p:nvPicPr>
          <p:cNvPr id="7" name="Content Placeholder 9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DEF2CBD5-2970-9803-4267-08B41DF9F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7604" y="8340655"/>
            <a:ext cx="1262791" cy="583807"/>
          </a:xfrm>
          <a:prstGeom prst="rect">
            <a:avLst/>
          </a:prstGeom>
        </p:spPr>
      </p:pic>
      <p:pic>
        <p:nvPicPr>
          <p:cNvPr id="2" name="Picture 1" descr="A close up of a sign&#10;&#10;Description automatically generated">
            <a:extLst>
              <a:ext uri="{FF2B5EF4-FFF2-40B4-BE49-F238E27FC236}">
                <a16:creationId xmlns:a16="http://schemas.microsoft.com/office/drawing/2014/main" id="{8C2BD3D9-F973-4F4F-8644-D77C04927A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077" y="8488017"/>
            <a:ext cx="838575" cy="297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74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1895</TotalTime>
  <Words>236</Words>
  <Application>Microsoft Macintosh PowerPoint</Application>
  <PresentationFormat>Letter Paper (8.5x11 in)</PresentationFormat>
  <Paragraphs>93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Ink Free</vt:lpstr>
      <vt:lpstr>Segoe UI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Bordenstein, Sarah</dc:creator>
  <cp:lastModifiedBy>Bordenstein, Sarah</cp:lastModifiedBy>
  <cp:revision>22</cp:revision>
  <dcterms:created xsi:type="dcterms:W3CDTF">2025-03-24T00:02:41Z</dcterms:created>
  <dcterms:modified xsi:type="dcterms:W3CDTF">2025-08-19T17:36:13Z</dcterms:modified>
</cp:coreProperties>
</file>