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4" r:id="rId1"/>
  </p:sldMasterIdLst>
  <p:notesMasterIdLst>
    <p:notesMasterId r:id="rId15"/>
  </p:notesMasterIdLst>
  <p:sldIdLst>
    <p:sldId id="274" r:id="rId2"/>
    <p:sldId id="257" r:id="rId3"/>
    <p:sldId id="283" r:id="rId4"/>
    <p:sldId id="293" r:id="rId5"/>
    <p:sldId id="294" r:id="rId6"/>
    <p:sldId id="295" r:id="rId7"/>
    <p:sldId id="296" r:id="rId8"/>
    <p:sldId id="297" r:id="rId9"/>
    <p:sldId id="298" r:id="rId10"/>
    <p:sldId id="299" r:id="rId11"/>
    <p:sldId id="300" r:id="rId12"/>
    <p:sldId id="301" r:id="rId13"/>
    <p:sldId id="302" r:id="rId14"/>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0432FF"/>
    <a:srgbClr val="A67D00"/>
    <a:srgbClr val="945200"/>
    <a:srgbClr val="E7C522"/>
    <a:srgbClr val="B28700"/>
    <a:srgbClr val="FF7E79"/>
    <a:srgbClr val="A5111A"/>
    <a:srgbClr val="660066"/>
    <a:srgbClr val="4C3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8"/>
    <p:restoredTop sz="94628"/>
  </p:normalViewPr>
  <p:slideViewPr>
    <p:cSldViewPr snapToGrid="0" snapToObjects="1">
      <p:cViewPr varScale="1">
        <p:scale>
          <a:sx n="125" d="100"/>
          <a:sy n="125" d="100"/>
        </p:scale>
        <p:origin x="464" y="1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7EF4-5F22-4041-9372-C4B350E46016}" type="datetimeFigureOut">
              <a:rPr lang="en-US" smtClean="0"/>
              <a:t>9/11/23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1EB4F-B8FD-8F49-8F24-E167006FE426}" type="slidenum">
              <a:rPr lang="en-US" smtClean="0"/>
              <a:t>‹#›</a:t>
            </a:fld>
            <a:endParaRPr lang="en-US"/>
          </a:p>
        </p:txBody>
      </p:sp>
    </p:spTree>
    <p:extLst>
      <p:ext uri="{BB962C8B-B14F-4D97-AF65-F5344CB8AC3E}">
        <p14:creationId xmlns:p14="http://schemas.microsoft.com/office/powerpoint/2010/main" val="1086561466"/>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1EB4F-B8FD-8F49-8F24-E167006FE426}" type="slidenum">
              <a:rPr lang="en-US" smtClean="0"/>
              <a:t>1</a:t>
            </a:fld>
            <a:endParaRPr lang="en-US"/>
          </a:p>
        </p:txBody>
      </p:sp>
    </p:spTree>
    <p:extLst>
      <p:ext uri="{BB962C8B-B14F-4D97-AF65-F5344CB8AC3E}">
        <p14:creationId xmlns:p14="http://schemas.microsoft.com/office/powerpoint/2010/main" val="13361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2902DF-B2BE-D24A-AC27-740910DB2B10}" type="datetime1">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06AD4-203A-EC4B-9BC4-A00B8BE0B962}" type="datetime1">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4938-558A-734A-8330-F203DF06BB85}" type="datetime1">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B7CBB-139B-594B-8087-1D98E49BB300}" type="datetime1">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D3986-FB92-9841-AC4C-7E31CE178828}" type="datetime1">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85742-C9C3-B246-A552-5FF38730E47F}" type="datetime1">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58F007-5BE9-1E4F-89FD-E35C1BE303D7}" type="datetime1">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D2E7-462D-804C-81EA-0A49F8189C97}" type="datetime1">
              <a:rPr lang="en-US" smtClean="0"/>
              <a:t>9/11/23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A1B85-6EDD-1941-88EB-69009E9125CD}" type="datetime1">
              <a:rPr lang="en-US" smtClean="0"/>
              <a:t>9/11/23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58CCD60-5F79-444D-9AE9-6E19D7F64DD0}" type="datetime1">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B86FAED-8487-F847-8328-EEFFAA1503F6}" type="datetime1">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EE50BE1-BA7B-E645-B815-812A7C2BE1C5}" type="datetime1">
              <a:rPr lang="en-US" smtClean="0"/>
              <a:t>9/11/23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2997967-007C-0549-8AED-2751250887DF}" type="slidenum">
              <a:rPr lang="en-US" smtClean="0"/>
              <a:t>‹#›</a:t>
            </a:fld>
            <a:endParaRPr lang="en-US"/>
          </a:p>
        </p:txBody>
      </p:sp>
    </p:spTree>
    <p:extLst>
      <p:ext uri="{BB962C8B-B14F-4D97-AF65-F5344CB8AC3E}">
        <p14:creationId xmlns:p14="http://schemas.microsoft.com/office/powerpoint/2010/main" val="682642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t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hyperlink" Target="http://www.ncbi.nlm.nih.gov/home/tutorials.s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hyperlink" Target="mailto:info@wolbachiaproject.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olbachiaproject.org/bioinformatics/" TargetMode="External"/><Relationship Id="rId2" Type="http://schemas.openxmlformats.org/officeDocument/2006/relationships/hyperlink" Target="http://www.ncbi.nlm.nih.gov/"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Relationship Id="rId4" Type="http://schemas.openxmlformats.org/officeDocument/2006/relationships/hyperlink" Target="https://digitalworldbiology.com/tutorial/blast-for-beg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hyperlink" Target="https://digitalworldbiology.com/tutorial/blast-for-beginners" TargetMode="Externa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227395" y="6191411"/>
            <a:ext cx="2668466" cy="818869"/>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latin typeface="Arial"/>
              <a:cs typeface="Arial"/>
            </a:endParaRPr>
          </a:p>
        </p:txBody>
      </p:sp>
      <p:sp>
        <p:nvSpPr>
          <p:cNvPr id="41" name="TextBox 40"/>
          <p:cNvSpPr txBox="1"/>
          <p:nvPr/>
        </p:nvSpPr>
        <p:spPr>
          <a:xfrm>
            <a:off x="5438898" y="6178741"/>
            <a:ext cx="1779447" cy="837152"/>
          </a:xfrm>
          <a:prstGeom prst="rect">
            <a:avLst/>
          </a:prstGeom>
          <a:noFill/>
        </p:spPr>
        <p:txBody>
          <a:bodyPr wrap="square" rtlCol="0" anchor="ctr">
            <a:spAutoFit/>
          </a:bodyPr>
          <a:lstStyle/>
          <a:p>
            <a:pPr algn="ctr"/>
            <a:r>
              <a:rPr lang="en-US" sz="2420" b="1" dirty="0">
                <a:solidFill>
                  <a:schemeClr val="bg1"/>
                </a:solidFill>
                <a:latin typeface="Arial"/>
                <a:ea typeface="Damascus" charset="-78"/>
                <a:cs typeface="Arial"/>
              </a:rPr>
              <a:t>Project Guide</a:t>
            </a:r>
            <a:endParaRPr lang="en-US" sz="2420" b="1" i="1" dirty="0">
              <a:solidFill>
                <a:schemeClr val="bg1"/>
              </a:solidFill>
              <a:latin typeface="Arial"/>
              <a:ea typeface="Damascus" charset="-78"/>
              <a:cs typeface="Arial"/>
            </a:endParaRPr>
          </a:p>
        </p:txBody>
      </p:sp>
      <p:sp>
        <p:nvSpPr>
          <p:cNvPr id="43" name="TextBox 42"/>
          <p:cNvSpPr txBox="1"/>
          <p:nvPr/>
        </p:nvSpPr>
        <p:spPr>
          <a:xfrm>
            <a:off x="114300" y="3393530"/>
            <a:ext cx="7543800" cy="707886"/>
          </a:xfrm>
          <a:prstGeom prst="rect">
            <a:avLst/>
          </a:prstGeom>
          <a:noFill/>
        </p:spPr>
        <p:txBody>
          <a:bodyPr wrap="square" rtlCol="0">
            <a:spAutoFit/>
          </a:bodyPr>
          <a:lstStyle/>
          <a:p>
            <a:pPr algn="ctr"/>
            <a:r>
              <a:rPr lang="en-US" sz="4000" b="1" dirty="0">
                <a:solidFill>
                  <a:srgbClr val="C55A11"/>
                </a:solidFill>
                <a:latin typeface="Arial"/>
                <a:ea typeface="Damascus" charset="-78"/>
                <a:cs typeface="Arial"/>
              </a:rPr>
              <a:t>Lab 5: Bioinformatics II</a:t>
            </a:r>
          </a:p>
        </p:txBody>
      </p:sp>
      <p:sp>
        <p:nvSpPr>
          <p:cNvPr id="15" name="TextBox 14"/>
          <p:cNvSpPr txBox="1"/>
          <p:nvPr/>
        </p:nvSpPr>
        <p:spPr>
          <a:xfrm>
            <a:off x="114300" y="4136299"/>
            <a:ext cx="7543800" cy="461665"/>
          </a:xfrm>
          <a:prstGeom prst="rect">
            <a:avLst/>
          </a:prstGeom>
          <a:noFill/>
        </p:spPr>
        <p:txBody>
          <a:bodyPr wrap="square" rtlCol="0">
            <a:spAutoFit/>
          </a:bodyPr>
          <a:lstStyle/>
          <a:p>
            <a:pPr algn="ctr"/>
            <a:r>
              <a:rPr lang="en-US" sz="2400" i="1" dirty="0">
                <a:latin typeface="Arial"/>
                <a:ea typeface="Damascus" charset="-78"/>
                <a:cs typeface="Arial"/>
              </a:rPr>
              <a:t>NCBI Sequence Taxonomy &amp; BLAST Searching</a:t>
            </a:r>
          </a:p>
        </p:txBody>
      </p:sp>
      <p:sp>
        <p:nvSpPr>
          <p:cNvPr id="16" name="Rectangle 15"/>
          <p:cNvSpPr/>
          <p:nvPr/>
        </p:nvSpPr>
        <p:spPr>
          <a:xfrm rot="16200000">
            <a:off x="844880" y="9114793"/>
            <a:ext cx="182880" cy="1371600"/>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7" name="Rectangle 16"/>
          <p:cNvSpPr/>
          <p:nvPr/>
        </p:nvSpPr>
        <p:spPr>
          <a:xfrm rot="16200000">
            <a:off x="2340032" y="9111779"/>
            <a:ext cx="18288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8" name="Rectangle 17"/>
          <p:cNvSpPr/>
          <p:nvPr/>
        </p:nvSpPr>
        <p:spPr>
          <a:xfrm rot="16200000">
            <a:off x="3835183" y="9111778"/>
            <a:ext cx="182880" cy="1371600"/>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9" name="Rectangle 18"/>
          <p:cNvSpPr/>
          <p:nvPr/>
        </p:nvSpPr>
        <p:spPr>
          <a:xfrm rot="16200000">
            <a:off x="5330335" y="9115354"/>
            <a:ext cx="18288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20" name="Rectangle 19"/>
          <p:cNvSpPr/>
          <p:nvPr/>
        </p:nvSpPr>
        <p:spPr>
          <a:xfrm rot="16200000">
            <a:off x="6825486" y="9115354"/>
            <a:ext cx="182880" cy="137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3" name="Oval 2"/>
          <p:cNvSpPr/>
          <p:nvPr/>
        </p:nvSpPr>
        <p:spPr>
          <a:xfrm>
            <a:off x="7338376" y="6191410"/>
            <a:ext cx="822960" cy="8188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4" name="Arc 3"/>
          <p:cNvSpPr/>
          <p:nvPr/>
        </p:nvSpPr>
        <p:spPr>
          <a:xfrm>
            <a:off x="7443389" y="6280804"/>
            <a:ext cx="640080" cy="640080"/>
          </a:xfrm>
          <a:prstGeom prst="arc">
            <a:avLst>
              <a:gd name="adj1" fmla="val 17875640"/>
              <a:gd name="adj2" fmla="val 7582590"/>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3" name="Arc 22"/>
          <p:cNvSpPr/>
          <p:nvPr/>
        </p:nvSpPr>
        <p:spPr>
          <a:xfrm>
            <a:off x="7443389" y="6280804"/>
            <a:ext cx="640080" cy="640080"/>
          </a:xfrm>
          <a:prstGeom prst="arc">
            <a:avLst>
              <a:gd name="adj1" fmla="val 8524231"/>
              <a:gd name="adj2" fmla="val 15318125"/>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4" name="Arc 23"/>
          <p:cNvSpPr/>
          <p:nvPr/>
        </p:nvSpPr>
        <p:spPr>
          <a:xfrm>
            <a:off x="7532465" y="6372244"/>
            <a:ext cx="457200" cy="457200"/>
          </a:xfrm>
          <a:prstGeom prst="arc">
            <a:avLst>
              <a:gd name="adj1" fmla="val 11189244"/>
              <a:gd name="adj2" fmla="val 2020456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5" name="Arc 24"/>
          <p:cNvSpPr/>
          <p:nvPr/>
        </p:nvSpPr>
        <p:spPr>
          <a:xfrm>
            <a:off x="7532465" y="6369177"/>
            <a:ext cx="457200" cy="457200"/>
          </a:xfrm>
          <a:prstGeom prst="arc">
            <a:avLst>
              <a:gd name="adj1" fmla="val 728677"/>
              <a:gd name="adj2" fmla="val 971493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7" name="Arc 26"/>
          <p:cNvSpPr/>
          <p:nvPr/>
        </p:nvSpPr>
        <p:spPr>
          <a:xfrm>
            <a:off x="7623207" y="6460617"/>
            <a:ext cx="274320" cy="274320"/>
          </a:xfrm>
          <a:prstGeom prst="arc">
            <a:avLst>
              <a:gd name="adj1" fmla="val 5755591"/>
              <a:gd name="adj2" fmla="val 16884610"/>
            </a:avLst>
          </a:prstGeom>
          <a:ln w="19050">
            <a:solidFill>
              <a:srgbClr val="A511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8" name="Arc 27"/>
          <p:cNvSpPr/>
          <p:nvPr/>
        </p:nvSpPr>
        <p:spPr>
          <a:xfrm>
            <a:off x="7689531" y="6523542"/>
            <a:ext cx="137160" cy="137160"/>
          </a:xfrm>
          <a:prstGeom prst="arc">
            <a:avLst>
              <a:gd name="adj1" fmla="val 16812631"/>
              <a:gd name="adj2" fmla="val 21094544"/>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9" name="Arc 28"/>
          <p:cNvSpPr/>
          <p:nvPr/>
        </p:nvSpPr>
        <p:spPr>
          <a:xfrm>
            <a:off x="7689531" y="6523542"/>
            <a:ext cx="137160" cy="137160"/>
          </a:xfrm>
          <a:prstGeom prst="arc">
            <a:avLst>
              <a:gd name="adj1" fmla="val 2884582"/>
              <a:gd name="adj2" fmla="val 7053193"/>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0" name="Arc 29"/>
          <p:cNvSpPr/>
          <p:nvPr/>
        </p:nvSpPr>
        <p:spPr>
          <a:xfrm>
            <a:off x="7689531" y="6527681"/>
            <a:ext cx="137160" cy="137160"/>
          </a:xfrm>
          <a:prstGeom prst="arc">
            <a:avLst>
              <a:gd name="adj1" fmla="val 7977809"/>
              <a:gd name="adj2" fmla="val 12065905"/>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8" name="Arc 37"/>
          <p:cNvSpPr/>
          <p:nvPr/>
        </p:nvSpPr>
        <p:spPr>
          <a:xfrm>
            <a:off x="7689531" y="6523542"/>
            <a:ext cx="137160" cy="137160"/>
          </a:xfrm>
          <a:prstGeom prst="arc">
            <a:avLst>
              <a:gd name="adj1" fmla="val 13464498"/>
              <a:gd name="adj2" fmla="val 15439786"/>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grpSp>
        <p:nvGrpSpPr>
          <p:cNvPr id="7" name="Group 6">
            <a:extLst>
              <a:ext uri="{FF2B5EF4-FFF2-40B4-BE49-F238E27FC236}">
                <a16:creationId xmlns:a16="http://schemas.microsoft.com/office/drawing/2014/main" id="{BC4213E3-D1CE-F44D-AA28-526A7D738799}"/>
              </a:ext>
            </a:extLst>
          </p:cNvPr>
          <p:cNvGrpSpPr/>
          <p:nvPr/>
        </p:nvGrpSpPr>
        <p:grpSpPr>
          <a:xfrm>
            <a:off x="301895" y="8617992"/>
            <a:ext cx="7141494" cy="919450"/>
            <a:chOff x="301895" y="8617992"/>
            <a:chExt cx="7141494" cy="919450"/>
          </a:xfrm>
        </p:grpSpPr>
        <p:pic>
          <p:nvPicPr>
            <p:cNvPr id="33" name="Picture 32"/>
            <p:cNvPicPr>
              <a:picLocks noChangeAspect="1"/>
            </p:cNvPicPr>
            <p:nvPr/>
          </p:nvPicPr>
          <p:blipFill>
            <a:blip r:embed="rId3"/>
            <a:stretch>
              <a:fillRect/>
            </a:stretch>
          </p:blipFill>
          <p:spPr>
            <a:xfrm rot="5400000">
              <a:off x="1595123" y="8701983"/>
              <a:ext cx="649102" cy="804672"/>
            </a:xfrm>
            <a:prstGeom prst="rect">
              <a:avLst/>
            </a:prstGeom>
            <a:effectLst/>
          </p:spPr>
        </p:pic>
        <p:pic>
          <p:nvPicPr>
            <p:cNvPr id="34" name="Picture 33" descr="Butterfly1Black-8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80" y="8711410"/>
              <a:ext cx="1170432" cy="804672"/>
            </a:xfrm>
            <a:prstGeom prst="rect">
              <a:avLst/>
            </a:prstGeom>
          </p:spPr>
        </p:pic>
        <p:pic>
          <p:nvPicPr>
            <p:cNvPr id="35" name="Picture 2" descr="mage result for insect clip art public domain black and 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31" y="8684967"/>
              <a:ext cx="812317"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mage result for insect clip art public domain black and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83692" y="8693429"/>
              <a:ext cx="707136"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0" descr="osquito dra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644" y="8732770"/>
              <a:ext cx="563270"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Bee 12 Clip Art">
              <a:extLst>
                <a:ext uri="{FF2B5EF4-FFF2-40B4-BE49-F238E27FC236}">
                  <a16:creationId xmlns:a16="http://schemas.microsoft.com/office/drawing/2014/main" id="{39B8D964-16AB-954E-9B27-E6A826D90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895" y="8684967"/>
              <a:ext cx="974396" cy="828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wfish clipart public domain">
              <a:extLst>
                <a:ext uri="{FF2B5EF4-FFF2-40B4-BE49-F238E27FC236}">
                  <a16:creationId xmlns:a16="http://schemas.microsoft.com/office/drawing/2014/main" id="{599893F4-588E-324D-AA80-412BCEDC42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119" y="8617992"/>
              <a:ext cx="563270" cy="880109"/>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AB8A80A1-EA31-EA4A-9ECF-7AC840630BE7}"/>
              </a:ext>
            </a:extLst>
          </p:cNvPr>
          <p:cNvSpPr txBox="1"/>
          <p:nvPr/>
        </p:nvSpPr>
        <p:spPr>
          <a:xfrm>
            <a:off x="6302609" y="165806"/>
            <a:ext cx="1386922" cy="215444"/>
          </a:xfrm>
          <a:prstGeom prst="rect">
            <a:avLst/>
          </a:prstGeom>
          <a:noFill/>
        </p:spPr>
        <p:txBody>
          <a:bodyPr wrap="square" rtlCol="0">
            <a:spAutoFit/>
          </a:bodyPr>
          <a:lstStyle/>
          <a:p>
            <a:pPr algn="ctr"/>
            <a:r>
              <a:rPr lang="en-US" sz="800" dirty="0"/>
              <a:t>Updated: September 2023</a:t>
            </a:r>
          </a:p>
        </p:txBody>
      </p:sp>
      <p:pic>
        <p:nvPicPr>
          <p:cNvPr id="32" name="Picture 31">
            <a:extLst>
              <a:ext uri="{FF2B5EF4-FFF2-40B4-BE49-F238E27FC236}">
                <a16:creationId xmlns:a16="http://schemas.microsoft.com/office/drawing/2014/main" id="{2373B3D5-8E25-5D42-A35B-ED0BDB69DD10}"/>
              </a:ext>
            </a:extLst>
          </p:cNvPr>
          <p:cNvPicPr>
            <a:picLocks noChangeAspect="1"/>
          </p:cNvPicPr>
          <p:nvPr/>
        </p:nvPicPr>
        <p:blipFill rotWithShape="1">
          <a:blip r:embed="rId10"/>
          <a:srcRect t="22085"/>
          <a:stretch/>
        </p:blipFill>
        <p:spPr>
          <a:xfrm>
            <a:off x="0" y="0"/>
            <a:ext cx="4376727" cy="2557077"/>
          </a:xfrm>
          <a:prstGeom prst="rect">
            <a:avLst/>
          </a:prstGeom>
        </p:spPr>
      </p:pic>
    </p:spTree>
    <p:extLst>
      <p:ext uri="{BB962C8B-B14F-4D97-AF65-F5344CB8AC3E}">
        <p14:creationId xmlns:p14="http://schemas.microsoft.com/office/powerpoint/2010/main" val="212303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1162313"/>
            <a:ext cx="6152718" cy="8048357"/>
          </a:xfrm>
          <a:prstGeom prst="rect">
            <a:avLst/>
          </a:prstGeom>
        </p:spPr>
        <p:txBody>
          <a:bodyPr wrap="square">
            <a:spAutoFit/>
          </a:bodyPr>
          <a:lstStyle/>
          <a:p>
            <a:pPr marL="228600" lvl="0" indent="-228600" algn="just">
              <a:buFont typeface="+mj-lt"/>
              <a:buAutoNum type="arabicPeriod" startAt="11"/>
            </a:pPr>
            <a:r>
              <a:rPr lang="en-US" sz="1100" dirty="0"/>
              <a:t>Return to the </a:t>
            </a:r>
            <a:r>
              <a:rPr lang="en-US" sz="1100" b="1" dirty="0"/>
              <a:t>NCBI BLAST Results </a:t>
            </a:r>
            <a:r>
              <a:rPr lang="en-US" sz="1100" dirty="0"/>
              <a:t>window.</a:t>
            </a:r>
          </a:p>
          <a:p>
            <a:pPr marL="228600" lvl="0" indent="-228600" algn="just">
              <a:buFont typeface="+mj-lt"/>
              <a:buAutoNum type="arabicPeriod" startAt="11"/>
            </a:pPr>
            <a:endParaRPr lang="en-US" sz="1100" dirty="0"/>
          </a:p>
          <a:p>
            <a:pPr marL="228600" lvl="0" indent="-228600" algn="just">
              <a:buFont typeface="+mj-lt"/>
              <a:buAutoNum type="arabicPeriod" startAt="11"/>
            </a:pPr>
            <a:r>
              <a:rPr lang="en-US" sz="1100" dirty="0"/>
              <a:t>Select </a:t>
            </a:r>
            <a:r>
              <a:rPr lang="en-US" sz="1100" b="1" dirty="0"/>
              <a:t>Distance tree of results </a:t>
            </a:r>
            <a:r>
              <a:rPr lang="en-US" sz="1100" dirty="0"/>
              <a:t>under </a:t>
            </a:r>
            <a:r>
              <a:rPr lang="en-US" sz="1100" b="1" dirty="0"/>
              <a:t>Other Reports </a:t>
            </a:r>
            <a:r>
              <a:rPr lang="en-US" sz="1100" dirty="0"/>
              <a:t>(above the four results tabs). This will open a separate page with a phylogenetic tree that includes your sequences (highlighted in yellow).</a:t>
            </a:r>
          </a:p>
          <a:p>
            <a:pPr marL="228600" lvl="0" indent="-228600" algn="just">
              <a:buFont typeface="+mj-lt"/>
              <a:buAutoNum type="arabicPeriod" startAt="11"/>
            </a:pPr>
            <a:endParaRPr lang="en-US" sz="1100" dirty="0"/>
          </a:p>
          <a:p>
            <a:pPr marL="228600" lvl="0" indent="-228600" algn="just">
              <a:buFont typeface="+mj-lt"/>
              <a:buAutoNum type="arabicPeriod" startAt="11"/>
            </a:pPr>
            <a:r>
              <a:rPr lang="en-US" sz="1100" dirty="0"/>
              <a:t>Print the phylogenetic tree (if you have access to a printer) and discuss what the tree tells you about the evolutionary relatedness of your </a:t>
            </a:r>
            <a:r>
              <a:rPr lang="en-US" sz="1100" i="1" dirty="0"/>
              <a:t>Wolbachia</a:t>
            </a:r>
            <a:r>
              <a:rPr lang="en-US" sz="1100" dirty="0"/>
              <a:t> strain to other strains in the database. </a:t>
            </a:r>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lvl="0"/>
            <a:endParaRPr lang="en-US" sz="1100" dirty="0"/>
          </a:p>
          <a:p>
            <a:pPr marL="228600" lvl="0" indent="-228600">
              <a:buFont typeface="+mj-lt"/>
              <a:buAutoNum type="arabicPeriod" startAt="14"/>
            </a:pPr>
            <a:r>
              <a:rPr lang="en-US" sz="1100" dirty="0"/>
              <a:t>Return to the </a:t>
            </a:r>
            <a:r>
              <a:rPr lang="en-US" sz="1100" b="1" dirty="0"/>
              <a:t>NCBI BLAST Results </a:t>
            </a:r>
            <a:r>
              <a:rPr lang="en-US" sz="1100" dirty="0"/>
              <a:t>window.</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Select </a:t>
            </a:r>
            <a:r>
              <a:rPr lang="en-US" sz="1100" b="1" dirty="0"/>
              <a:t>Home </a:t>
            </a:r>
            <a:r>
              <a:rPr lang="en-US" sz="1100" dirty="0"/>
              <a:t>at the top of the BLAST page.</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Select </a:t>
            </a:r>
            <a:r>
              <a:rPr lang="en-US" sz="1100" b="1" dirty="0"/>
              <a:t>Nucleotide BLAST </a:t>
            </a:r>
            <a:r>
              <a:rPr lang="en-US" sz="1100" dirty="0"/>
              <a:t>under the Web BLAST category.</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Now enter only the first 25 base pairs of the </a:t>
            </a:r>
            <a:r>
              <a:rPr lang="en-US" sz="1100" i="1" dirty="0"/>
              <a:t>Wolbachia</a:t>
            </a:r>
            <a:r>
              <a:rPr lang="en-US" sz="1100" dirty="0"/>
              <a:t> sequence below into the Search box.</a:t>
            </a:r>
          </a:p>
          <a:p>
            <a:pPr marL="228600" lvl="0" indent="-228600">
              <a:buFont typeface="+mj-lt"/>
              <a:buAutoNum type="arabicPeriod" startAt="14"/>
            </a:pPr>
            <a:endParaRPr lang="en-US" sz="1100" dirty="0"/>
          </a:p>
          <a:p>
            <a:pPr marL="228600" lvl="0" indent="-228600">
              <a:buFont typeface="+mj-lt"/>
              <a:buAutoNum type="arabicPeriod" startAt="14"/>
            </a:pPr>
            <a:endParaRPr lang="en-US" sz="1100" dirty="0"/>
          </a:p>
          <a:p>
            <a:pPr marL="228600" lvl="0" indent="-228600">
              <a:buFont typeface="+mj-lt"/>
              <a:buAutoNum type="arabicPeriod" startAt="14"/>
            </a:pPr>
            <a:endParaRPr lang="en-US" sz="1100" dirty="0"/>
          </a:p>
          <a:p>
            <a:pPr lvl="0"/>
            <a:endParaRPr lang="en-US" sz="1100" dirty="0"/>
          </a:p>
          <a:p>
            <a:pPr marL="228600" lvl="0" indent="-228600">
              <a:buFont typeface="+mj-lt"/>
              <a:buAutoNum type="arabicPeriod" startAt="18"/>
            </a:pPr>
            <a:r>
              <a:rPr lang="en-US" sz="1100" dirty="0"/>
              <a:t>As you did before, select </a:t>
            </a:r>
            <a:r>
              <a:rPr lang="en-US" sz="1100" b="1" dirty="0"/>
              <a:t>BLAST</a:t>
            </a:r>
            <a:r>
              <a:rPr lang="en-US" sz="1100" dirty="0"/>
              <a:t>. A new window appears.</a:t>
            </a:r>
          </a:p>
          <a:p>
            <a:pPr marL="228600" lvl="0" indent="-228600">
              <a:buFont typeface="+mj-lt"/>
              <a:buAutoNum type="arabicPeriod" startAt="18"/>
            </a:pPr>
            <a:endParaRPr lang="en-US" sz="1100" dirty="0"/>
          </a:p>
          <a:p>
            <a:pPr lvl="0"/>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3818975"/>
            <a:ext cx="6152718" cy="4522841"/>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does a phylogenetic tree show? For instance, what does the length and order of the branches tell you about evolutionary relatedness?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t>What is this strain most closely related to in the phylogenetic tree? </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10</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11…</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3818975"/>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Q7</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3785" y="5241362"/>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Q8</a:t>
              </a:r>
            </a:p>
          </p:txBody>
        </p:sp>
      </p:grpSp>
      <p:sp>
        <p:nvSpPr>
          <p:cNvPr id="3" name="Rectangle 2">
            <a:extLst>
              <a:ext uri="{FF2B5EF4-FFF2-40B4-BE49-F238E27FC236}">
                <a16:creationId xmlns:a16="http://schemas.microsoft.com/office/drawing/2014/main" id="{7C70A8D8-13FE-2547-9A1F-C058802B39E7}"/>
              </a:ext>
            </a:extLst>
          </p:cNvPr>
          <p:cNvSpPr/>
          <p:nvPr/>
        </p:nvSpPr>
        <p:spPr>
          <a:xfrm>
            <a:off x="1943100" y="2602653"/>
            <a:ext cx="3886200" cy="1107996"/>
          </a:xfrm>
          <a:prstGeom prst="rect">
            <a:avLst/>
          </a:prstGeom>
        </p:spPr>
        <p:txBody>
          <a:bodyPr>
            <a:spAutoFit/>
          </a:bodyPr>
          <a:lstStyle/>
          <a:p>
            <a:pPr lvl="0" algn="just"/>
            <a:r>
              <a:rPr lang="en-US" sz="1100" dirty="0"/>
              <a:t>The class might want to create a portfolio of their specific </a:t>
            </a:r>
            <a:r>
              <a:rPr lang="en-US" sz="1100" i="1" dirty="0"/>
              <a:t>Wolbachia</a:t>
            </a:r>
            <a:r>
              <a:rPr lang="en-US" sz="1100" dirty="0"/>
              <a:t> trees along with a picture and general information on their insects. In particular, what insects are the closely related</a:t>
            </a:r>
            <a:r>
              <a:rPr lang="en-US" sz="1100" i="1" dirty="0"/>
              <a:t> Wolbachia </a:t>
            </a:r>
            <a:r>
              <a:rPr lang="en-US" sz="1100" dirty="0"/>
              <a:t>from and are they the same as yours or different? What does this tell you about </a:t>
            </a:r>
            <a:r>
              <a:rPr lang="en-US" sz="1100" dirty="0">
                <a:solidFill>
                  <a:schemeClr val="accent2">
                    <a:lumMod val="50000"/>
                  </a:schemeClr>
                </a:solidFill>
              </a:rPr>
              <a:t>horizontal transmission </a:t>
            </a:r>
            <a:r>
              <a:rPr lang="en-US" sz="1100" dirty="0"/>
              <a:t>of </a:t>
            </a:r>
            <a:r>
              <a:rPr lang="en-US" sz="1100" i="1" dirty="0"/>
              <a:t>Wolbachia</a:t>
            </a:r>
            <a:r>
              <a:rPr lang="en-US" sz="1100" dirty="0"/>
              <a:t>? </a:t>
            </a:r>
          </a:p>
        </p:txBody>
      </p:sp>
      <p:sp>
        <p:nvSpPr>
          <p:cNvPr id="27" name="Rounded Rectangle 26">
            <a:extLst>
              <a:ext uri="{FF2B5EF4-FFF2-40B4-BE49-F238E27FC236}">
                <a16:creationId xmlns:a16="http://schemas.microsoft.com/office/drawing/2014/main" id="{37994763-ACBE-4B42-BD3A-6B7A29978211}"/>
              </a:ext>
            </a:extLst>
          </p:cNvPr>
          <p:cNvSpPr/>
          <p:nvPr/>
        </p:nvSpPr>
        <p:spPr>
          <a:xfrm>
            <a:off x="1800518" y="2540447"/>
            <a:ext cx="4110087" cy="1188693"/>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A7FFEAA-B319-9A47-94E8-3D1E7F28D9C9}"/>
              </a:ext>
            </a:extLst>
          </p:cNvPr>
          <p:cNvSpPr/>
          <p:nvPr/>
        </p:nvSpPr>
        <p:spPr>
          <a:xfrm>
            <a:off x="2573518" y="7421668"/>
            <a:ext cx="2459066" cy="291657"/>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1E4DA0-F782-824D-B1A5-BF67FABAB48D}"/>
              </a:ext>
            </a:extLst>
          </p:cNvPr>
          <p:cNvSpPr/>
          <p:nvPr/>
        </p:nvSpPr>
        <p:spPr>
          <a:xfrm>
            <a:off x="1861796" y="7468673"/>
            <a:ext cx="3886200" cy="261610"/>
          </a:xfrm>
          <a:prstGeom prst="rect">
            <a:avLst/>
          </a:prstGeom>
        </p:spPr>
        <p:txBody>
          <a:bodyPr>
            <a:spAutoFit/>
          </a:bodyPr>
          <a:lstStyle/>
          <a:p>
            <a:pPr algn="ctr"/>
            <a:r>
              <a:rPr lang="en-US" sz="1100" dirty="0">
                <a:solidFill>
                  <a:srgbClr val="000000"/>
                </a:solidFill>
                <a:ea typeface="Times" pitchFamily="2" charset="0"/>
              </a:rPr>
              <a:t>GTTGCAGCAATGGTAGACTCAACGG</a:t>
            </a:r>
            <a:r>
              <a:rPr lang="en-US" sz="1100" dirty="0"/>
              <a:t> </a:t>
            </a:r>
          </a:p>
        </p:txBody>
      </p:sp>
      <p:pic>
        <p:nvPicPr>
          <p:cNvPr id="20" name="Picture 19">
            <a:extLst>
              <a:ext uri="{FF2B5EF4-FFF2-40B4-BE49-F238E27FC236}">
                <a16:creationId xmlns:a16="http://schemas.microsoft.com/office/drawing/2014/main" id="{7A0211AC-CA4C-264C-8F6B-9E50E50DBAFF}"/>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23" name="Rectangle 22">
            <a:extLst>
              <a:ext uri="{FF2B5EF4-FFF2-40B4-BE49-F238E27FC236}">
                <a16:creationId xmlns:a16="http://schemas.microsoft.com/office/drawing/2014/main" id="{B7BD2082-1E8A-F241-A428-704821E698AA}"/>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4" name="Picture 23">
            <a:extLst>
              <a:ext uri="{FF2B5EF4-FFF2-40B4-BE49-F238E27FC236}">
                <a16:creationId xmlns:a16="http://schemas.microsoft.com/office/drawing/2014/main" id="{D13F6C96-E161-B040-8497-F01566F8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63368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5362143"/>
            <a:ext cx="6152718" cy="2123658"/>
          </a:xfrm>
          <a:prstGeom prst="rect">
            <a:avLst/>
          </a:prstGeom>
        </p:spPr>
        <p:txBody>
          <a:bodyPr wrap="square">
            <a:spAutoFit/>
          </a:bodyPr>
          <a:lstStyle/>
          <a:p>
            <a:pPr marL="228600" lvl="0" indent="-228600">
              <a:buFont typeface="+mj-lt"/>
              <a:buAutoNum type="arabicPeriod" startAt="19"/>
            </a:pPr>
            <a:r>
              <a:rPr lang="en-US" sz="1100" dirty="0"/>
              <a:t>Return to the </a:t>
            </a:r>
            <a:r>
              <a:rPr lang="en-US" sz="1100" b="1" dirty="0"/>
              <a:t>NCBI BLAST Results </a:t>
            </a:r>
            <a:r>
              <a:rPr lang="en-US" sz="1100" dirty="0"/>
              <a:t>window.</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Home</a:t>
            </a:r>
            <a:r>
              <a:rPr lang="en-US" sz="1100" dirty="0"/>
              <a:t> at the top of the BLAST page.</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Nucleotide BLAST </a:t>
            </a:r>
            <a:r>
              <a:rPr lang="en-US" sz="1100" dirty="0"/>
              <a:t>under the Web BLAST category.</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Enter your first </a:t>
            </a:r>
            <a:r>
              <a:rPr lang="en-US" sz="1100" i="1" dirty="0"/>
              <a:t>Wolbachia </a:t>
            </a:r>
            <a:r>
              <a:rPr lang="en-US" sz="1100" dirty="0"/>
              <a:t>Sequence into the Search box.</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BLAST.</a:t>
            </a:r>
          </a:p>
          <a:p>
            <a:pPr marL="228600" lvl="0" indent="-228600" algn="just">
              <a:buFont typeface="+mj-lt"/>
              <a:buAutoNum type="arabicPeriod" startAt="19"/>
            </a:pPr>
            <a:endParaRPr lang="en-US" sz="1100" dirty="0"/>
          </a:p>
          <a:p>
            <a:pPr marL="228600" lvl="0" indent="-228600" algn="just">
              <a:buFont typeface="+mj-lt"/>
              <a:buAutoNum type="arabicPeriod" startAt="19"/>
            </a:pPr>
            <a:r>
              <a:rPr lang="en-US" sz="1100" dirty="0"/>
              <a:t>Repeat for additional </a:t>
            </a:r>
            <a:r>
              <a:rPr lang="en-US" sz="1100" i="1" dirty="0"/>
              <a:t>Wolbachia </a:t>
            </a:r>
            <a:r>
              <a:rPr lang="en-US" sz="1100" dirty="0"/>
              <a:t>sequences and record information below.</a:t>
            </a:r>
          </a:p>
          <a:p>
            <a:pPr lvl="0"/>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985636"/>
            <a:ext cx="6152718" cy="3332002"/>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is the E-value and Maximum Identity (%) of the best hit (the first matching sequence)? ____________________________________ and 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Is the E-value more or less significant than when you BLASTED the longer </a:t>
            </a:r>
            <a:r>
              <a:rPr lang="en-US" sz="1100" i="1" dirty="0"/>
              <a:t>Wolbachia </a:t>
            </a:r>
            <a:r>
              <a:rPr lang="en-US" sz="1100" dirty="0"/>
              <a:t>sequence in question 3? </a:t>
            </a:r>
            <a:r>
              <a:rPr lang="en-US" sz="1600" dirty="0">
                <a:solidFill>
                  <a:srgbClr val="000000"/>
                </a:solidFill>
                <a:ea typeface="Times" pitchFamily="2" charset="0"/>
                <a:cs typeface="Times New Roman" panose="02020603050405020304" pitchFamily="18" charset="0"/>
              </a:rPr>
              <a:t>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Is the identity of the best hit different from when you used the complete nucleotide sequence? </a:t>
            </a:r>
            <a:r>
              <a:rPr lang="en-US" sz="1600" dirty="0"/>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From the two BLAST searches you performed, what can you deduce about how the length of a query sequence affects your confidence in the sequence search?  </a:t>
            </a:r>
          </a:p>
          <a:p>
            <a:pPr>
              <a:lnSpc>
                <a:spcPct val="115000"/>
              </a:lnSpc>
              <a:tabLst>
                <a:tab pos="457200" algn="l"/>
              </a:tabLst>
            </a:pPr>
            <a:r>
              <a:rPr lang="en-US" sz="1100" dirty="0"/>
              <a:t>	</a:t>
            </a:r>
            <a:r>
              <a:rPr lang="en-US" sz="1600" dirty="0"/>
              <a:t>______________________________________________________</a:t>
            </a:r>
          </a:p>
          <a:p>
            <a:pPr>
              <a:lnSpc>
                <a:spcPct val="115000"/>
              </a:lnSpc>
              <a:tabLst>
                <a:tab pos="457200" algn="l"/>
              </a:tabLst>
            </a:pPr>
            <a:r>
              <a:rPr lang="en-US" sz="1600" dirty="0"/>
              <a:t>	______________________________________________________</a:t>
            </a:r>
          </a:p>
          <a:p>
            <a:pPr>
              <a:lnSpc>
                <a:spcPct val="115000"/>
              </a:lnSpc>
              <a:tabLst>
                <a:tab pos="457200" algn="l"/>
              </a:tabLst>
            </a:pPr>
            <a:r>
              <a:rPr lang="en-US" sz="1600" dirty="0"/>
              <a:t>	______________________________________________________</a:t>
            </a:r>
            <a:endParaRPr lang="en-US" sz="1100" dirty="0"/>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a:xfrm>
            <a:off x="5489258" y="9322649"/>
            <a:ext cx="1748790" cy="535517"/>
          </a:xfrm>
        </p:spPr>
        <p:txBody>
          <a:bodyPr/>
          <a:lstStyle/>
          <a:p>
            <a:fld id="{B2997967-007C-0549-8AED-2751250887DF}" type="slidenum">
              <a:rPr lang="en-US" smtClean="0"/>
              <a:t>11</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12…</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985636"/>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Q9</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3785" y="2323180"/>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Q11</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1563313"/>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Q10</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752129" y="3010058"/>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Q12</a:t>
              </a:r>
            </a:p>
          </p:txBody>
        </p:sp>
      </p:grpSp>
      <p:graphicFrame>
        <p:nvGraphicFramePr>
          <p:cNvPr id="2" name="Table 1">
            <a:extLst>
              <a:ext uri="{FF2B5EF4-FFF2-40B4-BE49-F238E27FC236}">
                <a16:creationId xmlns:a16="http://schemas.microsoft.com/office/drawing/2014/main" id="{FCFB914B-16CB-F840-8738-437743A6CAC1}"/>
              </a:ext>
            </a:extLst>
          </p:cNvPr>
          <p:cNvGraphicFramePr>
            <a:graphicFrameLocks noGrp="1"/>
          </p:cNvGraphicFramePr>
          <p:nvPr>
            <p:extLst>
              <p:ext uri="{D42A27DB-BD31-4B8C-83A1-F6EECF244321}">
                <p14:modId xmlns:p14="http://schemas.microsoft.com/office/powerpoint/2010/main" val="3407582530"/>
              </p:ext>
            </p:extLst>
          </p:nvPr>
        </p:nvGraphicFramePr>
        <p:xfrm>
          <a:off x="926566" y="7402867"/>
          <a:ext cx="6066385" cy="1249680"/>
        </p:xfrm>
        <a:graphic>
          <a:graphicData uri="http://schemas.openxmlformats.org/drawingml/2006/table">
            <a:tbl>
              <a:tblPr firstRow="1" bandRow="1">
                <a:tableStyleId>{5940675A-B579-460E-94D1-54222C63F5DA}</a:tableStyleId>
              </a:tblPr>
              <a:tblGrid>
                <a:gridCol w="713308">
                  <a:extLst>
                    <a:ext uri="{9D8B030D-6E8A-4147-A177-3AD203B41FA5}">
                      <a16:colId xmlns:a16="http://schemas.microsoft.com/office/drawing/2014/main" val="4267466956"/>
                    </a:ext>
                  </a:extLst>
                </a:gridCol>
                <a:gridCol w="1466063">
                  <a:extLst>
                    <a:ext uri="{9D8B030D-6E8A-4147-A177-3AD203B41FA5}">
                      <a16:colId xmlns:a16="http://schemas.microsoft.com/office/drawing/2014/main" val="1536711435"/>
                    </a:ext>
                  </a:extLst>
                </a:gridCol>
                <a:gridCol w="1579418">
                  <a:extLst>
                    <a:ext uri="{9D8B030D-6E8A-4147-A177-3AD203B41FA5}">
                      <a16:colId xmlns:a16="http://schemas.microsoft.com/office/drawing/2014/main" val="185880989"/>
                    </a:ext>
                  </a:extLst>
                </a:gridCol>
                <a:gridCol w="792826">
                  <a:extLst>
                    <a:ext uri="{9D8B030D-6E8A-4147-A177-3AD203B41FA5}">
                      <a16:colId xmlns:a16="http://schemas.microsoft.com/office/drawing/2014/main" val="2698468946"/>
                    </a:ext>
                  </a:extLst>
                </a:gridCol>
                <a:gridCol w="658123">
                  <a:extLst>
                    <a:ext uri="{9D8B030D-6E8A-4147-A177-3AD203B41FA5}">
                      <a16:colId xmlns:a16="http://schemas.microsoft.com/office/drawing/2014/main" val="4027390074"/>
                    </a:ext>
                  </a:extLst>
                </a:gridCol>
                <a:gridCol w="856647">
                  <a:extLst>
                    <a:ext uri="{9D8B030D-6E8A-4147-A177-3AD203B41FA5}">
                      <a16:colId xmlns:a16="http://schemas.microsoft.com/office/drawing/2014/main" val="239347360"/>
                    </a:ext>
                  </a:extLst>
                </a:gridCol>
              </a:tblGrid>
              <a:tr h="370840">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Arthropod Host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370840">
                <a:tc>
                  <a:txBody>
                    <a:bodyPr/>
                    <a:lstStyle/>
                    <a:p>
                      <a:endParaRPr lang="en-US" sz="2000"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864084276"/>
                  </a:ext>
                </a:extLst>
              </a:tr>
              <a:tr h="125118">
                <a:tc>
                  <a:txBody>
                    <a:bodyPr/>
                    <a:lstStyle/>
                    <a:p>
                      <a:endParaRPr lang="en-US" sz="200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796033982"/>
                  </a:ext>
                </a:extLst>
              </a:tr>
            </a:tbl>
          </a:graphicData>
        </a:graphic>
      </p:graphicFrame>
      <p:grpSp>
        <p:nvGrpSpPr>
          <p:cNvPr id="32" name="Group 31">
            <a:extLst>
              <a:ext uri="{FF2B5EF4-FFF2-40B4-BE49-F238E27FC236}">
                <a16:creationId xmlns:a16="http://schemas.microsoft.com/office/drawing/2014/main" id="{060FE920-7DDF-974F-B2D8-00F47F5E2664}"/>
              </a:ext>
            </a:extLst>
          </p:cNvPr>
          <p:cNvGrpSpPr/>
          <p:nvPr/>
        </p:nvGrpSpPr>
        <p:grpSpPr>
          <a:xfrm>
            <a:off x="2048690" y="8733618"/>
            <a:ext cx="3675016" cy="335440"/>
            <a:chOff x="2405674" y="4579770"/>
            <a:chExt cx="3675016" cy="335440"/>
          </a:xfrm>
        </p:grpSpPr>
        <p:sp>
          <p:nvSpPr>
            <p:cNvPr id="41" name="Rounded Rectangle 40">
              <a:extLst>
                <a:ext uri="{FF2B5EF4-FFF2-40B4-BE49-F238E27FC236}">
                  <a16:creationId xmlns:a16="http://schemas.microsoft.com/office/drawing/2014/main" id="{ED9593EA-5634-DD40-86D8-71B72E70A59E}"/>
                </a:ext>
              </a:extLst>
            </p:cNvPr>
            <p:cNvSpPr/>
            <p:nvPr/>
          </p:nvSpPr>
          <p:spPr>
            <a:xfrm>
              <a:off x="2405674" y="4579770"/>
              <a:ext cx="3675016" cy="3354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BADCB61-EF66-9144-A82D-5F3033E073D3}"/>
                </a:ext>
              </a:extLst>
            </p:cNvPr>
            <p:cNvSpPr txBox="1"/>
            <p:nvPr/>
          </p:nvSpPr>
          <p:spPr>
            <a:xfrm>
              <a:off x="2405674" y="4622930"/>
              <a:ext cx="3675016" cy="261610"/>
            </a:xfrm>
            <a:prstGeom prst="rect">
              <a:avLst/>
            </a:prstGeom>
            <a:noFill/>
          </p:spPr>
          <p:txBody>
            <a:bodyPr wrap="square" rtlCol="0">
              <a:spAutoFit/>
            </a:bodyPr>
            <a:lstStyle/>
            <a:p>
              <a:pPr algn="ctr"/>
              <a:r>
                <a:rPr lang="en-US" sz="1100" b="1" dirty="0"/>
                <a:t>STOP HERE if you do not have arthropod sequences.</a:t>
              </a:r>
            </a:p>
          </p:txBody>
        </p:sp>
      </p:grpSp>
      <p:grpSp>
        <p:nvGrpSpPr>
          <p:cNvPr id="43" name="Group 42">
            <a:extLst>
              <a:ext uri="{FF2B5EF4-FFF2-40B4-BE49-F238E27FC236}">
                <a16:creationId xmlns:a16="http://schemas.microsoft.com/office/drawing/2014/main" id="{4EF91C22-EE11-3041-B90F-2D2FF65071C2}"/>
              </a:ext>
            </a:extLst>
          </p:cNvPr>
          <p:cNvGrpSpPr/>
          <p:nvPr/>
        </p:nvGrpSpPr>
        <p:grpSpPr>
          <a:xfrm>
            <a:off x="2048690" y="4483979"/>
            <a:ext cx="3675016" cy="335440"/>
            <a:chOff x="2405674" y="4579770"/>
            <a:chExt cx="3675016" cy="335440"/>
          </a:xfrm>
        </p:grpSpPr>
        <p:sp>
          <p:nvSpPr>
            <p:cNvPr id="44" name="Rounded Rectangle 43">
              <a:extLst>
                <a:ext uri="{FF2B5EF4-FFF2-40B4-BE49-F238E27FC236}">
                  <a16:creationId xmlns:a16="http://schemas.microsoft.com/office/drawing/2014/main" id="{042858D6-CF59-694D-B07E-F36EAD942BA3}"/>
                </a:ext>
              </a:extLst>
            </p:cNvPr>
            <p:cNvSpPr/>
            <p:nvPr/>
          </p:nvSpPr>
          <p:spPr>
            <a:xfrm>
              <a:off x="2405674" y="4579770"/>
              <a:ext cx="3675016" cy="3354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4609A5F-BDB4-E744-BF13-BD9FA8A63A67}"/>
                </a:ext>
              </a:extLst>
            </p:cNvPr>
            <p:cNvSpPr txBox="1"/>
            <p:nvPr/>
          </p:nvSpPr>
          <p:spPr>
            <a:xfrm>
              <a:off x="2405674" y="4622930"/>
              <a:ext cx="3675016" cy="261610"/>
            </a:xfrm>
            <a:prstGeom prst="rect">
              <a:avLst/>
            </a:prstGeom>
            <a:noFill/>
          </p:spPr>
          <p:txBody>
            <a:bodyPr wrap="square" rtlCol="0">
              <a:spAutoFit/>
            </a:bodyPr>
            <a:lstStyle/>
            <a:p>
              <a:pPr algn="ctr"/>
              <a:r>
                <a:rPr lang="en-US" sz="1100" b="1" dirty="0"/>
                <a:t>STOP HERE if you do not have your own sequences.</a:t>
              </a:r>
            </a:p>
          </p:txBody>
        </p:sp>
      </p:grpSp>
      <p:sp>
        <p:nvSpPr>
          <p:cNvPr id="3" name="TextBox 2">
            <a:extLst>
              <a:ext uri="{FF2B5EF4-FFF2-40B4-BE49-F238E27FC236}">
                <a16:creationId xmlns:a16="http://schemas.microsoft.com/office/drawing/2014/main" id="{C0BF4C06-2FD8-2F4B-85A9-4B57F7A94372}"/>
              </a:ext>
            </a:extLst>
          </p:cNvPr>
          <p:cNvSpPr txBox="1"/>
          <p:nvPr/>
        </p:nvSpPr>
        <p:spPr>
          <a:xfrm>
            <a:off x="812652" y="4961875"/>
            <a:ext cx="3371095" cy="307777"/>
          </a:xfrm>
          <a:prstGeom prst="rect">
            <a:avLst/>
          </a:prstGeom>
          <a:noFill/>
        </p:spPr>
        <p:txBody>
          <a:bodyPr wrap="square" rtlCol="0">
            <a:spAutoFit/>
          </a:bodyPr>
          <a:lstStyle/>
          <a:p>
            <a:r>
              <a:rPr lang="en-US" sz="1400" b="1" i="1" u="sng" dirty="0"/>
              <a:t>Wolbachia</a:t>
            </a:r>
            <a:r>
              <a:rPr lang="en-US" sz="1400" b="1" u="sng" dirty="0"/>
              <a:t> BLAST</a:t>
            </a:r>
          </a:p>
        </p:txBody>
      </p:sp>
      <p:pic>
        <p:nvPicPr>
          <p:cNvPr id="30" name="Picture 29">
            <a:extLst>
              <a:ext uri="{FF2B5EF4-FFF2-40B4-BE49-F238E27FC236}">
                <a16:creationId xmlns:a16="http://schemas.microsoft.com/office/drawing/2014/main" id="{D28ED3A4-8769-844B-B5C7-F21E1E7033E8}"/>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47" name="Rectangle 46">
            <a:extLst>
              <a:ext uri="{FF2B5EF4-FFF2-40B4-BE49-F238E27FC236}">
                <a16:creationId xmlns:a16="http://schemas.microsoft.com/office/drawing/2014/main" id="{5A37D129-59F9-8A41-81A8-877E8F43FA91}"/>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9" name="Picture 48">
            <a:extLst>
              <a:ext uri="{FF2B5EF4-FFF2-40B4-BE49-F238E27FC236}">
                <a16:creationId xmlns:a16="http://schemas.microsoft.com/office/drawing/2014/main" id="{F95C8BFB-B363-8C40-AF04-6AA1388B2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321844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1271368"/>
            <a:ext cx="6152718" cy="6524863"/>
          </a:xfrm>
          <a:prstGeom prst="rect">
            <a:avLst/>
          </a:prstGeom>
        </p:spPr>
        <p:txBody>
          <a:bodyPr wrap="square">
            <a:spAutoFit/>
          </a:bodyPr>
          <a:lstStyle/>
          <a:p>
            <a:pPr marL="228600" lvl="0" indent="-228600">
              <a:buFont typeface="+mj-lt"/>
              <a:buAutoNum type="arabicPeriod" startAt="25"/>
            </a:pPr>
            <a:r>
              <a:rPr lang="en-US" sz="1100" dirty="0"/>
              <a:t>Return to the </a:t>
            </a:r>
            <a:r>
              <a:rPr lang="en-US" sz="1100" b="1" dirty="0"/>
              <a:t>NCBI BLAST Results </a:t>
            </a:r>
            <a:r>
              <a:rPr lang="en-US" sz="1100" dirty="0"/>
              <a:t>window.</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Home</a:t>
            </a:r>
            <a:r>
              <a:rPr lang="en-US" sz="1100" dirty="0"/>
              <a:t> at the top of the BLAST page.</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Nucleotide BLAST </a:t>
            </a:r>
            <a:r>
              <a:rPr lang="en-US" sz="1100" dirty="0"/>
              <a:t>under the Web BLAST category.</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Enter your first Arthropod</a:t>
            </a:r>
            <a:r>
              <a:rPr lang="en-US" sz="1100" i="1" dirty="0"/>
              <a:t> </a:t>
            </a:r>
            <a:r>
              <a:rPr lang="en-US" sz="1100" dirty="0"/>
              <a:t>Sequence into the Search box.</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BLAST</a:t>
            </a:r>
            <a:r>
              <a:rPr lang="en-US" sz="1100" dirty="0"/>
              <a:t> and complete info below.</a:t>
            </a:r>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marL="228600" lvl="0" indent="-228600" algn="just">
              <a:buFont typeface="+mj-lt"/>
              <a:buAutoNum type="arabicPeriod" startAt="30"/>
            </a:pPr>
            <a:r>
              <a:rPr lang="en-US" sz="1100" dirty="0"/>
              <a:t>Select </a:t>
            </a:r>
            <a:r>
              <a:rPr lang="en-US" sz="1100" b="1" dirty="0"/>
              <a:t>Taxonomy reports </a:t>
            </a:r>
            <a:r>
              <a:rPr lang="en-US" sz="1100" dirty="0"/>
              <a:t>from the top of the page.</a:t>
            </a:r>
          </a:p>
          <a:p>
            <a:pPr lvl="0" algn="just"/>
            <a:endParaRPr lang="en-US" sz="1100" dirty="0"/>
          </a:p>
          <a:p>
            <a:pPr lvl="0" algn="just"/>
            <a:endParaRPr lang="en-US" sz="1100" dirty="0"/>
          </a:p>
          <a:p>
            <a:pPr lvl="0" algn="just"/>
            <a:endParaRPr lang="en-US" sz="1100" dirty="0"/>
          </a:p>
          <a:p>
            <a:pPr lvl="0" algn="just"/>
            <a:endParaRPr lang="en-US" sz="1100" dirty="0"/>
          </a:p>
          <a:p>
            <a:pPr lvl="0"/>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3946890"/>
            <a:ext cx="6152718" cy="5460790"/>
          </a:xfrm>
          <a:prstGeom prst="rect">
            <a:avLst/>
          </a:prstGeom>
        </p:spPr>
        <p:txBody>
          <a:bodyPr wrap="square">
            <a:spAutoFit/>
          </a:bodyPr>
          <a:lstStyle/>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Based on DNA homology, what is the most likely identity of your arthropod? </a:t>
            </a:r>
            <a:r>
              <a:rPr lang="en-US" sz="1600" dirty="0">
                <a:solidFill>
                  <a:srgbClr val="000000"/>
                </a:solidFill>
                <a:ea typeface="Times" pitchFamily="2" charset="0"/>
                <a:cs typeface="Times New Roman" panose="02020603050405020304" pitchFamily="18" charset="0"/>
              </a:rPr>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Does it match the initial classification from Lab 1? ______________________________________</a:t>
            </a:r>
          </a:p>
          <a:p>
            <a:pPr marL="852312" lvl="1" indent="-342900">
              <a:lnSpc>
                <a:spcPct val="115000"/>
              </a:lnSpc>
              <a:buFont typeface="Arial" panose="020B0604020202020204" pitchFamily="34" charset="0"/>
              <a:buChar char="•"/>
              <a:tabLst>
                <a:tab pos="457200" algn="l"/>
              </a:tabLst>
            </a:pPr>
            <a:r>
              <a:rPr lang="en-US" sz="1100" dirty="0"/>
              <a:t>If not, explain: </a:t>
            </a:r>
            <a:r>
              <a:rPr lang="en-US" sz="1600" dirty="0"/>
              <a:t>_________________________________________</a:t>
            </a:r>
          </a:p>
          <a:p>
            <a:pPr marL="852312" lvl="1" indent="-342900">
              <a:lnSpc>
                <a:spcPct val="115000"/>
              </a:lnSpc>
              <a:buFont typeface="Arial" panose="020B0604020202020204" pitchFamily="34" charset="0"/>
              <a:buChar char="•"/>
              <a:tabLst>
                <a:tab pos="457200" algn="l"/>
              </a:tabLst>
            </a:pPr>
            <a:r>
              <a:rPr lang="en-US" sz="1100" dirty="0"/>
              <a:t>Which identification do you believe is most reliable? Explain.</a:t>
            </a:r>
          </a:p>
          <a:p>
            <a:pPr lvl="1">
              <a:lnSpc>
                <a:spcPct val="115000"/>
              </a:lnSpc>
              <a:tabLst>
                <a:tab pos="457200" algn="l"/>
              </a:tabLst>
            </a:pPr>
            <a:r>
              <a:rPr lang="en-US" sz="1100" dirty="0"/>
              <a:t>	</a:t>
            </a:r>
            <a:r>
              <a:rPr lang="en-US" sz="1600" dirty="0"/>
              <a:t>_______________________________________________</a:t>
            </a:r>
          </a:p>
          <a:p>
            <a:pPr lvl="2">
              <a:lnSpc>
                <a:spcPct val="115000"/>
              </a:lnSpc>
              <a:tabLst>
                <a:tab pos="457200" algn="l"/>
              </a:tabLst>
            </a:pPr>
            <a:r>
              <a:rPr lang="en-US" sz="1600" dirty="0"/>
              <a:t>_______________________________________________</a:t>
            </a:r>
          </a:p>
          <a:p>
            <a:pPr lvl="2">
              <a:lnSpc>
                <a:spcPct val="115000"/>
              </a:lnSpc>
              <a:tabLst>
                <a:tab pos="457200" algn="l"/>
              </a:tabLst>
            </a:pPr>
            <a:r>
              <a:rPr lang="en-US" sz="1600" dirty="0"/>
              <a:t>_______________________________________________</a:t>
            </a:r>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Which organisms are included in the BLAST report? (See ‘Blast name’ under Lineage Report)</a:t>
            </a:r>
          </a:p>
          <a:p>
            <a:pPr>
              <a:lnSpc>
                <a:spcPct val="115000"/>
              </a:lnSpc>
              <a:tabLst>
                <a:tab pos="457200" algn="l"/>
              </a:tabLst>
            </a:pPr>
            <a:r>
              <a:rPr lang="en-US" sz="1100" dirty="0">
                <a:solidFill>
                  <a:srgbClr val="000000"/>
                </a:solidFill>
                <a:ea typeface="Times" pitchFamily="2" charset="0"/>
                <a:cs typeface="Times New Roman" panose="02020603050405020304" pitchFamily="18" charset="0"/>
              </a:rPr>
              <a:t>	</a:t>
            </a:r>
            <a:r>
              <a:rPr lang="en-US" sz="1600" dirty="0">
                <a:solidFill>
                  <a:srgbClr val="000000"/>
                </a:solidFill>
                <a:ea typeface="Times" pitchFamily="2" charset="0"/>
                <a:cs typeface="Times New Roman" panose="02020603050405020304" pitchFamily="18" charset="0"/>
              </a:rPr>
              <a:t>______________________________________________________</a:t>
            </a:r>
          </a:p>
          <a:p>
            <a:pPr>
              <a:lnSpc>
                <a:spcPct val="115000"/>
              </a:lnSpc>
              <a:tabLst>
                <a:tab pos="457200" algn="l"/>
              </a:tabLst>
            </a:pPr>
            <a:r>
              <a:rPr lang="en-US" sz="1100" dirty="0"/>
              <a:t>	</a:t>
            </a:r>
            <a:r>
              <a:rPr lang="en-US" sz="1600" dirty="0">
                <a:solidFill>
                  <a:srgbClr val="000000"/>
                </a:solidFill>
                <a:ea typeface="Times" pitchFamily="2" charset="0"/>
                <a:cs typeface="Times New Roman" panose="02020603050405020304" pitchFamily="18" charset="0"/>
              </a:rPr>
              <a:t>______________________________________________________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What does this phylogenetic tree tell you about the evolutionary relatedness of your arthropod to others in the database?</a:t>
            </a:r>
          </a:p>
          <a:p>
            <a:pPr marL="852312" lvl="1" indent="-342900">
              <a:lnSpc>
                <a:spcPct val="115000"/>
              </a:lnSpc>
              <a:buFont typeface="Arial" panose="020B0604020202020204" pitchFamily="34" charset="0"/>
              <a:buChar char="•"/>
              <a:tabLst>
                <a:tab pos="457200" algn="l"/>
              </a:tabLst>
            </a:pPr>
            <a:r>
              <a:rPr lang="en-US" sz="1100" dirty="0"/>
              <a:t>What is the most closely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What is a more distantly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Do they share the same genus? ______________________________________________</a:t>
            </a:r>
          </a:p>
          <a:p>
            <a:pPr>
              <a:lnSpc>
                <a:spcPct val="115000"/>
              </a:lnSpc>
              <a:tabLst>
                <a:tab pos="457200" algn="l"/>
              </a:tabLst>
            </a:pPr>
            <a:r>
              <a:rPr lang="en-US" sz="1100" dirty="0"/>
              <a:t>	</a:t>
            </a: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12</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13…</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4173132"/>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Q13</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812652" y="7180003"/>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Q15</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4920491"/>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Q14</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812651" y="8139396"/>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Q16</a:t>
              </a:r>
            </a:p>
          </p:txBody>
        </p:sp>
      </p:grpSp>
      <p:graphicFrame>
        <p:nvGraphicFramePr>
          <p:cNvPr id="26" name="Table 25">
            <a:extLst>
              <a:ext uri="{FF2B5EF4-FFF2-40B4-BE49-F238E27FC236}">
                <a16:creationId xmlns:a16="http://schemas.microsoft.com/office/drawing/2014/main" id="{6B0DA7C9-B625-A54F-B369-25C02AF823A6}"/>
              </a:ext>
            </a:extLst>
          </p:cNvPr>
          <p:cNvGraphicFramePr>
            <a:graphicFrameLocks noGrp="1"/>
          </p:cNvGraphicFramePr>
          <p:nvPr>
            <p:extLst>
              <p:ext uri="{D42A27DB-BD31-4B8C-83A1-F6EECF244321}">
                <p14:modId xmlns:p14="http://schemas.microsoft.com/office/powerpoint/2010/main" val="404304394"/>
              </p:ext>
            </p:extLst>
          </p:nvPr>
        </p:nvGraphicFramePr>
        <p:xfrm>
          <a:off x="1185202" y="3022884"/>
          <a:ext cx="5545536" cy="1014984"/>
        </p:xfrm>
        <a:graphic>
          <a:graphicData uri="http://schemas.openxmlformats.org/drawingml/2006/table">
            <a:tbl>
              <a:tblPr firstRow="1" bandRow="1">
                <a:tableStyleId>{5940675A-B579-460E-94D1-54222C63F5DA}</a:tableStyleId>
              </a:tblPr>
              <a:tblGrid>
                <a:gridCol w="711611">
                  <a:extLst>
                    <a:ext uri="{9D8B030D-6E8A-4147-A177-3AD203B41FA5}">
                      <a16:colId xmlns:a16="http://schemas.microsoft.com/office/drawing/2014/main" val="4267466956"/>
                    </a:ext>
                  </a:extLst>
                </a:gridCol>
                <a:gridCol w="2289779">
                  <a:extLst>
                    <a:ext uri="{9D8B030D-6E8A-4147-A177-3AD203B41FA5}">
                      <a16:colId xmlns:a16="http://schemas.microsoft.com/office/drawing/2014/main" val="185880989"/>
                    </a:ext>
                  </a:extLst>
                </a:gridCol>
                <a:gridCol w="952185">
                  <a:extLst>
                    <a:ext uri="{9D8B030D-6E8A-4147-A177-3AD203B41FA5}">
                      <a16:colId xmlns:a16="http://schemas.microsoft.com/office/drawing/2014/main" val="1876993616"/>
                    </a:ext>
                  </a:extLst>
                </a:gridCol>
                <a:gridCol w="737448">
                  <a:extLst>
                    <a:ext uri="{9D8B030D-6E8A-4147-A177-3AD203B41FA5}">
                      <a16:colId xmlns:a16="http://schemas.microsoft.com/office/drawing/2014/main" val="2698468946"/>
                    </a:ext>
                  </a:extLst>
                </a:gridCol>
                <a:gridCol w="854513">
                  <a:extLst>
                    <a:ext uri="{9D8B030D-6E8A-4147-A177-3AD203B41FA5}">
                      <a16:colId xmlns:a16="http://schemas.microsoft.com/office/drawing/2014/main" val="239347360"/>
                    </a:ext>
                  </a:extLst>
                </a:gridCol>
              </a:tblGrid>
              <a:tr h="370840">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370840">
                <a:tc>
                  <a:txBody>
                    <a:bodyPr/>
                    <a:lstStyle/>
                    <a:p>
                      <a:endParaRPr lang="en-US"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64084276"/>
                  </a:ext>
                </a:extLst>
              </a:tr>
            </a:tbl>
          </a:graphicData>
        </a:graphic>
      </p:graphicFrame>
      <p:sp>
        <p:nvSpPr>
          <p:cNvPr id="27" name="TextBox 26">
            <a:extLst>
              <a:ext uri="{FF2B5EF4-FFF2-40B4-BE49-F238E27FC236}">
                <a16:creationId xmlns:a16="http://schemas.microsoft.com/office/drawing/2014/main" id="{2E3E0639-9810-9D4E-B328-04D55F113628}"/>
              </a:ext>
            </a:extLst>
          </p:cNvPr>
          <p:cNvSpPr txBox="1"/>
          <p:nvPr/>
        </p:nvSpPr>
        <p:spPr>
          <a:xfrm>
            <a:off x="813707" y="900811"/>
            <a:ext cx="3371095" cy="307777"/>
          </a:xfrm>
          <a:prstGeom prst="rect">
            <a:avLst/>
          </a:prstGeom>
          <a:noFill/>
        </p:spPr>
        <p:txBody>
          <a:bodyPr wrap="square" rtlCol="0">
            <a:spAutoFit/>
          </a:bodyPr>
          <a:lstStyle/>
          <a:p>
            <a:r>
              <a:rPr lang="en-US" sz="1400" b="1" u="sng" dirty="0"/>
              <a:t>Arthropod 1 BLAST</a:t>
            </a:r>
          </a:p>
        </p:txBody>
      </p:sp>
      <p:pic>
        <p:nvPicPr>
          <p:cNvPr id="30" name="Picture 29">
            <a:extLst>
              <a:ext uri="{FF2B5EF4-FFF2-40B4-BE49-F238E27FC236}">
                <a16:creationId xmlns:a16="http://schemas.microsoft.com/office/drawing/2014/main" id="{C2756026-DCCE-0349-AFAA-5A2D822558D7}"/>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32" name="Rectangle 31">
            <a:extLst>
              <a:ext uri="{FF2B5EF4-FFF2-40B4-BE49-F238E27FC236}">
                <a16:creationId xmlns:a16="http://schemas.microsoft.com/office/drawing/2014/main" id="{1E4D8B27-68FA-FB42-9CCB-8D25F5D02E76}"/>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2" name="Picture 41">
            <a:extLst>
              <a:ext uri="{FF2B5EF4-FFF2-40B4-BE49-F238E27FC236}">
                <a16:creationId xmlns:a16="http://schemas.microsoft.com/office/drawing/2014/main" id="{E643D52B-BE34-B34E-AA6B-EC7B45A65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95109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D3ACD90-6603-914A-85D5-06406A170A64}"/>
              </a:ext>
            </a:extLst>
          </p:cNvPr>
          <p:cNvSpPr/>
          <p:nvPr/>
        </p:nvSpPr>
        <p:spPr>
          <a:xfrm>
            <a:off x="882175" y="3866521"/>
            <a:ext cx="6152718" cy="4699813"/>
          </a:xfrm>
          <a:prstGeom prst="rect">
            <a:avLst/>
          </a:prstGeom>
        </p:spPr>
        <p:txBody>
          <a:bodyPr wrap="square">
            <a:spAutoFit/>
          </a:bodyPr>
          <a:lstStyle/>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Based on DNA homology, what is the most likely identity of your arthropod? </a:t>
            </a:r>
            <a:r>
              <a:rPr lang="en-US" sz="1600" dirty="0">
                <a:solidFill>
                  <a:srgbClr val="000000"/>
                </a:solidFill>
                <a:ea typeface="Times" pitchFamily="2" charset="0"/>
                <a:cs typeface="Times New Roman" panose="02020603050405020304" pitchFamily="18" charset="0"/>
              </a:rPr>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Does it match the initial classification from Lab 1? ______________________________________</a:t>
            </a:r>
          </a:p>
          <a:p>
            <a:pPr marL="852312" lvl="1" indent="-342900">
              <a:lnSpc>
                <a:spcPct val="115000"/>
              </a:lnSpc>
              <a:buFont typeface="Arial" panose="020B0604020202020204" pitchFamily="34" charset="0"/>
              <a:buChar char="•"/>
              <a:tabLst>
                <a:tab pos="457200" algn="l"/>
              </a:tabLst>
            </a:pPr>
            <a:r>
              <a:rPr lang="en-US" sz="1100" dirty="0"/>
              <a:t>If not, explain: </a:t>
            </a:r>
            <a:r>
              <a:rPr lang="en-US" sz="1600" dirty="0"/>
              <a:t>_________________________________________</a:t>
            </a:r>
          </a:p>
          <a:p>
            <a:pPr marL="852312" lvl="1" indent="-342900">
              <a:lnSpc>
                <a:spcPct val="115000"/>
              </a:lnSpc>
              <a:buFont typeface="Arial" panose="020B0604020202020204" pitchFamily="34" charset="0"/>
              <a:buChar char="•"/>
              <a:tabLst>
                <a:tab pos="457200" algn="l"/>
              </a:tabLst>
            </a:pPr>
            <a:r>
              <a:rPr lang="en-US" sz="1100" dirty="0"/>
              <a:t>Which identification do you believe is most reliable? </a:t>
            </a:r>
          </a:p>
          <a:p>
            <a:pPr lvl="1">
              <a:lnSpc>
                <a:spcPct val="115000"/>
              </a:lnSpc>
              <a:tabLst>
                <a:tab pos="457200" algn="l"/>
              </a:tabLst>
            </a:pPr>
            <a:r>
              <a:rPr lang="en-US" sz="1100" dirty="0"/>
              <a:t>	</a:t>
            </a:r>
            <a:r>
              <a:rPr lang="en-US" sz="1600" dirty="0"/>
              <a:t>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Which organisms are included in the BLAST report? (See ‘Blast name’ under Lineage Report)</a:t>
            </a:r>
          </a:p>
          <a:p>
            <a:pPr>
              <a:lnSpc>
                <a:spcPct val="115000"/>
              </a:lnSpc>
              <a:tabLst>
                <a:tab pos="457200" algn="l"/>
              </a:tabLst>
            </a:pPr>
            <a:r>
              <a:rPr lang="en-US" sz="1100" dirty="0">
                <a:solidFill>
                  <a:srgbClr val="000000"/>
                </a:solidFill>
                <a:ea typeface="Times" pitchFamily="2" charset="0"/>
                <a:cs typeface="Times New Roman" panose="02020603050405020304" pitchFamily="18" charset="0"/>
              </a:rPr>
              <a:t>	</a:t>
            </a:r>
            <a:r>
              <a:rPr lang="en-US" sz="1600" dirty="0">
                <a:solidFill>
                  <a:srgbClr val="000000"/>
                </a:solidFill>
                <a:ea typeface="Times" pitchFamily="2" charset="0"/>
                <a:cs typeface="Times New Roman" panose="02020603050405020304" pitchFamily="18" charset="0"/>
              </a:rPr>
              <a:t>______________________________________________________</a:t>
            </a:r>
          </a:p>
          <a:p>
            <a:pPr>
              <a:lnSpc>
                <a:spcPct val="115000"/>
              </a:lnSpc>
              <a:tabLst>
                <a:tab pos="457200" algn="l"/>
              </a:tabLst>
            </a:pPr>
            <a:r>
              <a:rPr lang="en-US" sz="1100" dirty="0"/>
              <a:t>	</a:t>
            </a:r>
            <a:r>
              <a:rPr lang="en-US" sz="1600" dirty="0">
                <a:solidFill>
                  <a:srgbClr val="000000"/>
                </a:solidFill>
                <a:ea typeface="Times" pitchFamily="2" charset="0"/>
                <a:cs typeface="Times New Roman" panose="02020603050405020304" pitchFamily="18" charset="0"/>
              </a:rPr>
              <a:t>______________________________________________________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What does this phylogenetic tree tell you about the evolutionary relatedness of your arthropod to others in the database?</a:t>
            </a:r>
          </a:p>
          <a:p>
            <a:pPr marL="852312" lvl="1" indent="-342900">
              <a:lnSpc>
                <a:spcPct val="115000"/>
              </a:lnSpc>
              <a:buFont typeface="Arial" panose="020B0604020202020204" pitchFamily="34" charset="0"/>
              <a:buChar char="•"/>
              <a:tabLst>
                <a:tab pos="457200" algn="l"/>
              </a:tabLst>
            </a:pPr>
            <a:r>
              <a:rPr lang="en-US" sz="1100" dirty="0"/>
              <a:t>What is the most closely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What is a more distantly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Do they share the same genus? ______________________________________________</a:t>
            </a:r>
          </a:p>
          <a:p>
            <a:pPr>
              <a:lnSpc>
                <a:spcPct val="115000"/>
              </a:lnSpc>
              <a:tabLst>
                <a:tab pos="457200" algn="l"/>
              </a:tabLst>
            </a:pPr>
            <a:r>
              <a:rPr lang="en-US" sz="1100" dirty="0"/>
              <a:t>	</a:t>
            </a:r>
            <a:endParaRPr lang="en-US" sz="1100" dirty="0">
              <a:solidFill>
                <a:srgbClr val="000000"/>
              </a:solidFill>
              <a:ea typeface="Times" pitchFamily="2" charset="0"/>
              <a:cs typeface="Times New Roman" panose="02020603050405020304" pitchFamily="18" charset="0"/>
            </a:endParaRPr>
          </a:p>
        </p:txBody>
      </p:sp>
      <p:sp>
        <p:nvSpPr>
          <p:cNvPr id="28" name="Rectangle 27">
            <a:extLst>
              <a:ext uri="{FF2B5EF4-FFF2-40B4-BE49-F238E27FC236}">
                <a16:creationId xmlns:a16="http://schemas.microsoft.com/office/drawing/2014/main" id="{F944A116-71EB-6444-B0C0-1988833818BB}"/>
              </a:ext>
            </a:extLst>
          </p:cNvPr>
          <p:cNvSpPr/>
          <p:nvPr/>
        </p:nvSpPr>
        <p:spPr>
          <a:xfrm>
            <a:off x="879771" y="1285269"/>
            <a:ext cx="6152718" cy="5847755"/>
          </a:xfrm>
          <a:prstGeom prst="rect">
            <a:avLst/>
          </a:prstGeom>
        </p:spPr>
        <p:txBody>
          <a:bodyPr wrap="square">
            <a:spAutoFit/>
          </a:bodyPr>
          <a:lstStyle/>
          <a:p>
            <a:pPr marL="228600" lvl="0" indent="-228600">
              <a:buFont typeface="+mj-lt"/>
              <a:buAutoNum type="arabicPeriod" startAt="31"/>
            </a:pPr>
            <a:r>
              <a:rPr lang="en-US" sz="1100" dirty="0"/>
              <a:t>Return to the </a:t>
            </a:r>
            <a:r>
              <a:rPr lang="en-US" sz="1100" b="1" dirty="0"/>
              <a:t>NCBI BLAST Results </a:t>
            </a:r>
            <a:r>
              <a:rPr lang="en-US" sz="1100" dirty="0"/>
              <a:t>window.</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Home</a:t>
            </a:r>
            <a:r>
              <a:rPr lang="en-US" sz="1100" dirty="0"/>
              <a:t> at the top of the BLAST page.</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Nucleotide BLAST </a:t>
            </a:r>
            <a:r>
              <a:rPr lang="en-US" sz="1100" dirty="0"/>
              <a:t>under the Web BLAST category.</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Enter your second Arthropod Sequence into the Search box.</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BLAST</a:t>
            </a:r>
            <a:r>
              <a:rPr lang="en-US" sz="1100" dirty="0"/>
              <a:t> and complete info below.</a:t>
            </a:r>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marL="228600" lvl="0" indent="-228600" algn="just">
              <a:buFont typeface="+mj-lt"/>
              <a:buAutoNum type="arabicPeriod" startAt="36"/>
            </a:pPr>
            <a:r>
              <a:rPr lang="en-US" sz="1100" dirty="0"/>
              <a:t>Select </a:t>
            </a:r>
            <a:r>
              <a:rPr lang="en-US" sz="1100" b="1" dirty="0"/>
              <a:t>Taxonomy reports </a:t>
            </a:r>
            <a:r>
              <a:rPr lang="en-US" sz="1100" dirty="0"/>
              <a:t>from the top of the page.</a:t>
            </a:r>
          </a:p>
          <a:p>
            <a:pPr lvl="0" algn="just"/>
            <a:endParaRPr lang="en-US" sz="1100" dirty="0"/>
          </a:p>
          <a:p>
            <a:pPr lvl="0" algn="just"/>
            <a:endParaRPr lang="en-US" sz="1100" dirty="0"/>
          </a:p>
          <a:p>
            <a:pPr lvl="0" algn="just"/>
            <a:endParaRPr lang="en-US" sz="1100" dirty="0"/>
          </a:p>
          <a:p>
            <a:pPr lvl="0" algn="just"/>
            <a:endParaRPr lang="en-US" sz="1100" dirty="0"/>
          </a:p>
          <a:p>
            <a:pPr lvl="0"/>
            <a:endParaRPr lang="en-US" sz="1100" dirty="0"/>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13</a:t>
            </a:fld>
            <a:endParaRPr lang="en-US" dirty="0"/>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4092763"/>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Q17</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812652" y="6345488"/>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Q19</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4840122"/>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Q18</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812651" y="7295457"/>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Q20</a:t>
              </a:r>
            </a:p>
          </p:txBody>
        </p:sp>
      </p:grpSp>
      <p:sp>
        <p:nvSpPr>
          <p:cNvPr id="27" name="Rounded Rectangle 26">
            <a:extLst>
              <a:ext uri="{FF2B5EF4-FFF2-40B4-BE49-F238E27FC236}">
                <a16:creationId xmlns:a16="http://schemas.microsoft.com/office/drawing/2014/main" id="{AA68BCED-44A2-F049-BE6E-A7AB89FA73E7}"/>
              </a:ext>
            </a:extLst>
          </p:cNvPr>
          <p:cNvSpPr/>
          <p:nvPr/>
        </p:nvSpPr>
        <p:spPr>
          <a:xfrm>
            <a:off x="1420350" y="8409447"/>
            <a:ext cx="5310388" cy="912812"/>
          </a:xfrm>
          <a:prstGeom prst="roundRect">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F888E08-2C37-EC46-B7BE-C0459769FB8B}"/>
              </a:ext>
            </a:extLst>
          </p:cNvPr>
          <p:cNvSpPr/>
          <p:nvPr/>
        </p:nvSpPr>
        <p:spPr>
          <a:xfrm>
            <a:off x="1420349" y="8422847"/>
            <a:ext cx="5310389" cy="859531"/>
          </a:xfrm>
          <a:prstGeom prst="rect">
            <a:avLst/>
          </a:prstGeom>
        </p:spPr>
        <p:txBody>
          <a:bodyPr wrap="square">
            <a:spAutoFit/>
          </a:bodyPr>
          <a:lstStyle/>
          <a:p>
            <a:pPr algn="ctr">
              <a:lnSpc>
                <a:spcPct val="115000"/>
              </a:lnSpc>
            </a:pPr>
            <a:r>
              <a:rPr lang="en-US" sz="1100" b="1" dirty="0">
                <a:ea typeface="Times" pitchFamily="2" charset="0"/>
                <a:cs typeface="Times New Roman" panose="02020603050405020304" pitchFamily="18" charset="0"/>
              </a:rPr>
              <a:t> Close all web windows</a:t>
            </a:r>
            <a:r>
              <a:rPr lang="en-US" sz="1100" dirty="0">
                <a:ea typeface="Times" pitchFamily="2" charset="0"/>
                <a:cs typeface="Times New Roman" panose="02020603050405020304" pitchFamily="18" charset="0"/>
              </a:rPr>
              <a:t>. This exercise is now complete. You successfully mastered one of the state-of-the-art tools used by most molecular and evolutionary biology researchers today. There is a lot of information on the NCBI website.  Feel free to explore the website and you can find more tutorials at: </a:t>
            </a:r>
            <a:r>
              <a:rPr lang="en-US" sz="1100" u="sng" dirty="0">
                <a:solidFill>
                  <a:schemeClr val="accent2">
                    <a:lumMod val="50000"/>
                  </a:schemeClr>
                </a:solidFill>
                <a:ea typeface="Times"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http://www.ncbi.nlm.nih.gov/home/tutorials.shtml</a:t>
            </a:r>
            <a:endParaRPr lang="en-US" sz="1100" dirty="0">
              <a:solidFill>
                <a:schemeClr val="accent2">
                  <a:lumMod val="50000"/>
                </a:schemeClr>
              </a:solidFill>
              <a:effectLst/>
              <a:ea typeface="Times"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ED32DCE5-961A-8040-A9FD-5E489412F85D}"/>
              </a:ext>
            </a:extLst>
          </p:cNvPr>
          <p:cNvSpPr txBox="1"/>
          <p:nvPr/>
        </p:nvSpPr>
        <p:spPr>
          <a:xfrm>
            <a:off x="813707" y="925863"/>
            <a:ext cx="3371095" cy="307777"/>
          </a:xfrm>
          <a:prstGeom prst="rect">
            <a:avLst/>
          </a:prstGeom>
          <a:noFill/>
        </p:spPr>
        <p:txBody>
          <a:bodyPr wrap="square" rtlCol="0">
            <a:spAutoFit/>
          </a:bodyPr>
          <a:lstStyle/>
          <a:p>
            <a:r>
              <a:rPr lang="en-US" sz="1400" b="1" u="sng" dirty="0"/>
              <a:t>Arthropod 2 BLAST</a:t>
            </a:r>
          </a:p>
        </p:txBody>
      </p:sp>
      <p:graphicFrame>
        <p:nvGraphicFramePr>
          <p:cNvPr id="32" name="Table 31">
            <a:extLst>
              <a:ext uri="{FF2B5EF4-FFF2-40B4-BE49-F238E27FC236}">
                <a16:creationId xmlns:a16="http://schemas.microsoft.com/office/drawing/2014/main" id="{9A82E4B7-DFB9-5546-B3EC-380A55D73736}"/>
              </a:ext>
            </a:extLst>
          </p:cNvPr>
          <p:cNvGraphicFramePr>
            <a:graphicFrameLocks noGrp="1"/>
          </p:cNvGraphicFramePr>
          <p:nvPr>
            <p:extLst>
              <p:ext uri="{D42A27DB-BD31-4B8C-83A1-F6EECF244321}">
                <p14:modId xmlns:p14="http://schemas.microsoft.com/office/powerpoint/2010/main" val="2935096183"/>
              </p:ext>
            </p:extLst>
          </p:nvPr>
        </p:nvGraphicFramePr>
        <p:xfrm>
          <a:off x="1185202" y="2979923"/>
          <a:ext cx="5545536" cy="882262"/>
        </p:xfrm>
        <a:graphic>
          <a:graphicData uri="http://schemas.openxmlformats.org/drawingml/2006/table">
            <a:tbl>
              <a:tblPr firstRow="1" bandRow="1">
                <a:tableStyleId>{5940675A-B579-460E-94D1-54222C63F5DA}</a:tableStyleId>
              </a:tblPr>
              <a:tblGrid>
                <a:gridCol w="711611">
                  <a:extLst>
                    <a:ext uri="{9D8B030D-6E8A-4147-A177-3AD203B41FA5}">
                      <a16:colId xmlns:a16="http://schemas.microsoft.com/office/drawing/2014/main" val="4267466956"/>
                    </a:ext>
                  </a:extLst>
                </a:gridCol>
                <a:gridCol w="2289779">
                  <a:extLst>
                    <a:ext uri="{9D8B030D-6E8A-4147-A177-3AD203B41FA5}">
                      <a16:colId xmlns:a16="http://schemas.microsoft.com/office/drawing/2014/main" val="185880989"/>
                    </a:ext>
                  </a:extLst>
                </a:gridCol>
                <a:gridCol w="952185">
                  <a:extLst>
                    <a:ext uri="{9D8B030D-6E8A-4147-A177-3AD203B41FA5}">
                      <a16:colId xmlns:a16="http://schemas.microsoft.com/office/drawing/2014/main" val="1876993616"/>
                    </a:ext>
                  </a:extLst>
                </a:gridCol>
                <a:gridCol w="737448">
                  <a:extLst>
                    <a:ext uri="{9D8B030D-6E8A-4147-A177-3AD203B41FA5}">
                      <a16:colId xmlns:a16="http://schemas.microsoft.com/office/drawing/2014/main" val="2698468946"/>
                    </a:ext>
                  </a:extLst>
                </a:gridCol>
                <a:gridCol w="854513">
                  <a:extLst>
                    <a:ext uri="{9D8B030D-6E8A-4147-A177-3AD203B41FA5}">
                      <a16:colId xmlns:a16="http://schemas.microsoft.com/office/drawing/2014/main" val="239347360"/>
                    </a:ext>
                  </a:extLst>
                </a:gridCol>
              </a:tblGrid>
              <a:tr h="348412">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425062">
                <a:tc>
                  <a:txBody>
                    <a:bodyPr/>
                    <a:lstStyle/>
                    <a:p>
                      <a:endParaRPr lang="en-US"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64084276"/>
                  </a:ext>
                </a:extLst>
              </a:tr>
            </a:tbl>
          </a:graphicData>
        </a:graphic>
      </p:graphicFrame>
      <p:pic>
        <p:nvPicPr>
          <p:cNvPr id="26" name="Picture 25">
            <a:extLst>
              <a:ext uri="{FF2B5EF4-FFF2-40B4-BE49-F238E27FC236}">
                <a16:creationId xmlns:a16="http://schemas.microsoft.com/office/drawing/2014/main" id="{EE849AB2-F2F6-BF4A-AC48-B24EDC36AC39}"/>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
        <p:nvSpPr>
          <p:cNvPr id="41" name="Rectangle 40">
            <a:extLst>
              <a:ext uri="{FF2B5EF4-FFF2-40B4-BE49-F238E27FC236}">
                <a16:creationId xmlns:a16="http://schemas.microsoft.com/office/drawing/2014/main" id="{A990D8B2-F8FD-1D44-87A6-EA99BB9C2AE9}"/>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2" name="Picture 41">
            <a:extLst>
              <a:ext uri="{FF2B5EF4-FFF2-40B4-BE49-F238E27FC236}">
                <a16:creationId xmlns:a16="http://schemas.microsoft.com/office/drawing/2014/main" id="{A89E8F76-02F4-7D43-A3B6-D7D2ED5B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21745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9408" y="4708337"/>
            <a:ext cx="3143917" cy="900664"/>
          </a:xfrm>
        </p:spPr>
        <p:txBody>
          <a:bodyPr>
            <a:noAutofit/>
          </a:bodyPr>
          <a:lstStyle/>
          <a:p>
            <a:pPr marL="0" indent="0" algn="just" defTabSz="1005840">
              <a:lnSpc>
                <a:spcPct val="100000"/>
              </a:lnSpc>
              <a:spcBef>
                <a:spcPts val="0"/>
              </a:spcBef>
              <a:buNone/>
            </a:pPr>
            <a:r>
              <a:rPr lang="en-US" sz="1200" dirty="0">
                <a:ea typeface="Damascus" charset="-78"/>
                <a:cs typeface="Arial"/>
              </a:rPr>
              <a:t>Content is made available under the Creative Commons Attribution-</a:t>
            </a:r>
            <a:r>
              <a:rPr lang="en-US" sz="1200" dirty="0" err="1">
                <a:ea typeface="Damascus" charset="-78"/>
                <a:cs typeface="Arial"/>
              </a:rPr>
              <a:t>NonCommercial</a:t>
            </a:r>
            <a:r>
              <a:rPr lang="en-US" sz="1200" dirty="0">
                <a:ea typeface="Damascus" charset="-78"/>
                <a:cs typeface="Arial"/>
              </a:rPr>
              <a:t>-No Derivatives International License. Contact (</a:t>
            </a:r>
            <a:r>
              <a:rPr lang="en-US" sz="1200" dirty="0">
                <a:ea typeface="Damascus" charset="-78"/>
                <a:cs typeface="Arial"/>
                <a:hlinkClick r:id="rId2"/>
              </a:rPr>
              <a:t>info@wolbachiaproject.org</a:t>
            </a:r>
            <a:r>
              <a:rPr lang="en-US" sz="1200" dirty="0">
                <a:ea typeface="Damascus" charset="-78"/>
                <a:cs typeface="Arial"/>
              </a:rPr>
              <a:t>) if you would like to make adaptations for distribution beyond the classroom.</a:t>
            </a:r>
          </a:p>
        </p:txBody>
      </p:sp>
      <p:sp>
        <p:nvSpPr>
          <p:cNvPr id="14" name="Rectangle 13"/>
          <p:cNvSpPr/>
          <p:nvPr/>
        </p:nvSpPr>
        <p:spPr>
          <a:xfrm>
            <a:off x="3269408" y="6354018"/>
            <a:ext cx="3143918" cy="1200329"/>
          </a:xfrm>
          <a:prstGeom prst="rect">
            <a:avLst/>
          </a:prstGeom>
        </p:spPr>
        <p:txBody>
          <a:bodyPr wrap="square">
            <a:spAutoFit/>
          </a:bodyPr>
          <a:lstStyle/>
          <a:p>
            <a:pPr lvl="0" algn="just">
              <a:defRPr/>
            </a:pPr>
            <a:r>
              <a:rPr lang="en-US" sz="1200" dirty="0">
                <a:ea typeface="Damascus" charset="-78"/>
                <a:cs typeface="Arial"/>
              </a:rPr>
              <a:t>The </a:t>
            </a:r>
            <a:r>
              <a:rPr lang="en-US" sz="1200" i="1" dirty="0">
                <a:ea typeface="Damascus" charset="-78"/>
                <a:cs typeface="Arial"/>
              </a:rPr>
              <a:t>Wolbachia</a:t>
            </a:r>
            <a:r>
              <a:rPr lang="en-US" sz="1200" dirty="0">
                <a:ea typeface="Damascus" charset="-78"/>
                <a:cs typeface="Arial"/>
              </a:rPr>
              <a:t> Project: Discover the Microbes Within! was developed by a collaboration of scientists, educators, and outreach specialists. It is directed by the Bordenstein Lab.</a:t>
            </a:r>
          </a:p>
          <a:p>
            <a:pPr lvl="0" algn="just">
              <a:defRPr/>
            </a:pPr>
            <a:endParaRPr lang="en-US" sz="1200" dirty="0">
              <a:ea typeface="Damascus" charset="-78"/>
              <a:cs typeface="Arial"/>
            </a:endParaRPr>
          </a:p>
          <a:p>
            <a:pPr algn="just">
              <a:defRPr/>
            </a:pPr>
            <a:r>
              <a:rPr lang="en-US" sz="1200" dirty="0">
                <a:ea typeface="Damascus" charset="-78"/>
                <a:cs typeface="Arial"/>
              </a:rPr>
              <a:t>https://</a:t>
            </a:r>
            <a:r>
              <a:rPr lang="en-US" sz="1200" dirty="0" err="1">
                <a:ea typeface="Damascus" charset="-78"/>
                <a:cs typeface="Arial"/>
              </a:rPr>
              <a:t>www.wolbachiaproject.org</a:t>
            </a:r>
            <a:endParaRPr lang="en-US" sz="1200" dirty="0">
              <a:ea typeface="Damascus" charset="-78"/>
              <a:cs typeface="Arial"/>
            </a:endParaRPr>
          </a:p>
        </p:txBody>
      </p:sp>
      <p:sp>
        <p:nvSpPr>
          <p:cNvPr id="6" name="TextBox 5">
            <a:extLst>
              <a:ext uri="{FF2B5EF4-FFF2-40B4-BE49-F238E27FC236}">
                <a16:creationId xmlns:a16="http://schemas.microsoft.com/office/drawing/2014/main" id="{B6A4DEA4-749F-604C-BAD2-E42C6F6F29E0}"/>
              </a:ext>
            </a:extLst>
          </p:cNvPr>
          <p:cNvSpPr txBox="1"/>
          <p:nvPr/>
        </p:nvSpPr>
        <p:spPr>
          <a:xfrm>
            <a:off x="2084293" y="672753"/>
            <a:ext cx="3603812" cy="523220"/>
          </a:xfrm>
          <a:prstGeom prst="rect">
            <a:avLst/>
          </a:prstGeom>
          <a:noFill/>
        </p:spPr>
        <p:txBody>
          <a:bodyPr wrap="square" rtlCol="0">
            <a:spAutoFit/>
          </a:bodyPr>
          <a:lstStyle/>
          <a:p>
            <a:pPr algn="ctr"/>
            <a:r>
              <a:rPr lang="en-US" sz="2800" dirty="0"/>
              <a:t>Table of Contents</a:t>
            </a:r>
          </a:p>
        </p:txBody>
      </p:sp>
      <p:sp>
        <p:nvSpPr>
          <p:cNvPr id="26" name="Slide Number Placeholder 25">
            <a:extLst>
              <a:ext uri="{FF2B5EF4-FFF2-40B4-BE49-F238E27FC236}">
                <a16:creationId xmlns:a16="http://schemas.microsoft.com/office/drawing/2014/main" id="{BD166BB7-DF78-794D-BF33-18A4AC63001D}"/>
              </a:ext>
            </a:extLst>
          </p:cNvPr>
          <p:cNvSpPr>
            <a:spLocks noGrp="1"/>
          </p:cNvSpPr>
          <p:nvPr>
            <p:ph type="sldNum" sz="quarter" idx="12"/>
          </p:nvPr>
        </p:nvSpPr>
        <p:spPr/>
        <p:txBody>
          <a:bodyPr/>
          <a:lstStyle/>
          <a:p>
            <a:fld id="{B2997967-007C-0549-8AED-2751250887DF}" type="slidenum">
              <a:rPr lang="en-US" smtClean="0"/>
              <a:t>2</a:t>
            </a:fld>
            <a:endParaRPr lang="en-US"/>
          </a:p>
        </p:txBody>
      </p:sp>
      <p:cxnSp>
        <p:nvCxnSpPr>
          <p:cNvPr id="10" name="Straight Connector 9">
            <a:extLst>
              <a:ext uri="{FF2B5EF4-FFF2-40B4-BE49-F238E27FC236}">
                <a16:creationId xmlns:a16="http://schemas.microsoft.com/office/drawing/2014/main" id="{E48B5EDB-25BA-D04D-AAD3-492660CB6E1D}"/>
              </a:ext>
            </a:extLst>
          </p:cNvPr>
          <p:cNvCxnSpPr>
            <a:cxnSpLocks/>
          </p:cNvCxnSpPr>
          <p:nvPr/>
        </p:nvCxnSpPr>
        <p:spPr>
          <a:xfrm>
            <a:off x="610076" y="3848958"/>
            <a:ext cx="6552248"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7" name="Table 18">
            <a:extLst>
              <a:ext uri="{FF2B5EF4-FFF2-40B4-BE49-F238E27FC236}">
                <a16:creationId xmlns:a16="http://schemas.microsoft.com/office/drawing/2014/main" id="{EBBE598D-6750-F34F-9C4D-77F9604F2490}"/>
              </a:ext>
            </a:extLst>
          </p:cNvPr>
          <p:cNvGraphicFramePr>
            <a:graphicFrameLocks noGrp="1"/>
          </p:cNvGraphicFramePr>
          <p:nvPr>
            <p:extLst>
              <p:ext uri="{D42A27DB-BD31-4B8C-83A1-F6EECF244321}">
                <p14:modId xmlns:p14="http://schemas.microsoft.com/office/powerpoint/2010/main" val="1671308844"/>
              </p:ext>
            </p:extLst>
          </p:nvPr>
        </p:nvGraphicFramePr>
        <p:xfrm>
          <a:off x="1399366" y="1611900"/>
          <a:ext cx="4964287" cy="1414974"/>
        </p:xfrm>
        <a:graphic>
          <a:graphicData uri="http://schemas.openxmlformats.org/drawingml/2006/table">
            <a:tbl>
              <a:tblPr firstRow="1" bandRow="1">
                <a:tableStyleId>{5C22544A-7EE6-4342-B048-85BDC9FD1C3A}</a:tableStyleId>
              </a:tblPr>
              <a:tblGrid>
                <a:gridCol w="645803">
                  <a:extLst>
                    <a:ext uri="{9D8B030D-6E8A-4147-A177-3AD203B41FA5}">
                      <a16:colId xmlns:a16="http://schemas.microsoft.com/office/drawing/2014/main" val="1307735017"/>
                    </a:ext>
                  </a:extLst>
                </a:gridCol>
                <a:gridCol w="4318484">
                  <a:extLst>
                    <a:ext uri="{9D8B030D-6E8A-4147-A177-3AD203B41FA5}">
                      <a16:colId xmlns:a16="http://schemas.microsoft.com/office/drawing/2014/main" val="2426608178"/>
                    </a:ext>
                  </a:extLst>
                </a:gridCol>
              </a:tblGrid>
              <a:tr h="359898">
                <a:tc>
                  <a:txBody>
                    <a:bodyPr/>
                    <a:lstStyle/>
                    <a:p>
                      <a:r>
                        <a:rPr lang="en-US" dirty="0"/>
                        <a:t>Page</a:t>
                      </a:r>
                    </a:p>
                  </a:txBody>
                  <a:tcPr>
                    <a:solidFill>
                      <a:schemeClr val="accent2">
                        <a:lumMod val="75000"/>
                      </a:schemeClr>
                    </a:solidFill>
                  </a:tcPr>
                </a:tc>
                <a:tc>
                  <a:txBody>
                    <a:bodyPr/>
                    <a:lstStyle/>
                    <a:p>
                      <a:r>
                        <a:rPr lang="en-US" dirty="0"/>
                        <a:t>Contents</a:t>
                      </a:r>
                    </a:p>
                  </a:txBody>
                  <a:tcPr>
                    <a:solidFill>
                      <a:schemeClr val="accent2">
                        <a:lumMod val="75000"/>
                      </a:schemeClr>
                    </a:solidFill>
                  </a:tcPr>
                </a:tc>
                <a:extLst>
                  <a:ext uri="{0D108BD9-81ED-4DB2-BD59-A6C34878D82A}">
                    <a16:rowId xmlns:a16="http://schemas.microsoft.com/office/drawing/2014/main" val="644477080"/>
                  </a:ext>
                </a:extLst>
              </a:tr>
              <a:tr h="359898">
                <a:tc>
                  <a:txBody>
                    <a:bodyPr/>
                    <a:lstStyle/>
                    <a:p>
                      <a:pPr algn="ctr"/>
                      <a:r>
                        <a:rPr lang="en-US" dirty="0"/>
                        <a:t>3</a:t>
                      </a:r>
                    </a:p>
                  </a:txBody>
                  <a:tcPr>
                    <a:solidFill>
                      <a:schemeClr val="accent2">
                        <a:lumMod val="20000"/>
                        <a:lumOff val="80000"/>
                      </a:schemeClr>
                    </a:solidFill>
                  </a:tcPr>
                </a:tc>
                <a:tc>
                  <a:txBody>
                    <a:bodyPr/>
                    <a:lstStyle/>
                    <a:p>
                      <a:r>
                        <a:rPr lang="en-US" dirty="0"/>
                        <a:t>Introduction</a:t>
                      </a:r>
                    </a:p>
                  </a:txBody>
                  <a:tcPr>
                    <a:solidFill>
                      <a:schemeClr val="accent2">
                        <a:lumMod val="20000"/>
                        <a:lumOff val="80000"/>
                      </a:schemeClr>
                    </a:solidFill>
                  </a:tcPr>
                </a:tc>
                <a:extLst>
                  <a:ext uri="{0D108BD9-81ED-4DB2-BD59-A6C34878D82A}">
                    <a16:rowId xmlns:a16="http://schemas.microsoft.com/office/drawing/2014/main" val="148190434"/>
                  </a:ext>
                </a:extLst>
              </a:tr>
              <a:tr h="359898">
                <a:tc>
                  <a:txBody>
                    <a:bodyPr/>
                    <a:lstStyle/>
                    <a:p>
                      <a:pPr algn="ctr"/>
                      <a:r>
                        <a:rPr lang="en-US" dirty="0"/>
                        <a:t>4 - 6</a:t>
                      </a:r>
                    </a:p>
                  </a:txBody>
                  <a:tcPr>
                    <a:solidFill>
                      <a:schemeClr val="accent2">
                        <a:lumMod val="20000"/>
                        <a:lumOff val="80000"/>
                      </a:schemeClr>
                    </a:solidFill>
                  </a:tcPr>
                </a:tc>
                <a:tc>
                  <a:txBody>
                    <a:bodyPr/>
                    <a:lstStyle/>
                    <a:p>
                      <a:pPr algn="l" hangingPunct="0"/>
                      <a:r>
                        <a:rPr lang="en-US" sz="1600" b="0" dirty="0">
                          <a:solidFill>
                            <a:srgbClr val="000000"/>
                          </a:solidFill>
                          <a:effectLst/>
                          <a:ea typeface="Times New Roman" charset="0"/>
                        </a:rPr>
                        <a:t>Module 1: Sequence Taxonomy</a:t>
                      </a:r>
                    </a:p>
                  </a:txBody>
                  <a:tcPr>
                    <a:solidFill>
                      <a:schemeClr val="accent2">
                        <a:lumMod val="20000"/>
                        <a:lumOff val="80000"/>
                      </a:schemeClr>
                    </a:solidFill>
                  </a:tcPr>
                </a:tc>
                <a:extLst>
                  <a:ext uri="{0D108BD9-81ED-4DB2-BD59-A6C34878D82A}">
                    <a16:rowId xmlns:a16="http://schemas.microsoft.com/office/drawing/2014/main" val="71272606"/>
                  </a:ext>
                </a:extLst>
              </a:tr>
              <a:tr h="328767">
                <a:tc>
                  <a:txBody>
                    <a:bodyPr/>
                    <a:lstStyle/>
                    <a:p>
                      <a:pPr algn="ctr"/>
                      <a:r>
                        <a:rPr lang="en-US" dirty="0"/>
                        <a:t>7 - 13</a:t>
                      </a:r>
                    </a:p>
                  </a:txBody>
                  <a:tcPr>
                    <a:solidFill>
                      <a:schemeClr val="accent2">
                        <a:lumMod val="20000"/>
                        <a:lumOff val="80000"/>
                      </a:schemeClr>
                    </a:solidFill>
                  </a:tcPr>
                </a:tc>
                <a:tc>
                  <a:txBody>
                    <a:bodyPr/>
                    <a:lstStyle/>
                    <a:p>
                      <a:pPr algn="l" hangingPunct="0"/>
                      <a:r>
                        <a:rPr lang="en-US" sz="1600" b="0" dirty="0">
                          <a:solidFill>
                            <a:srgbClr val="000000"/>
                          </a:solidFill>
                          <a:effectLst/>
                          <a:ea typeface="Times New Roman" charset="0"/>
                        </a:rPr>
                        <a:t>Module 2: BLAST Searching</a:t>
                      </a:r>
                    </a:p>
                  </a:txBody>
                  <a:tcPr>
                    <a:solidFill>
                      <a:schemeClr val="accent2">
                        <a:lumMod val="20000"/>
                        <a:lumOff val="80000"/>
                      </a:schemeClr>
                    </a:solidFill>
                  </a:tcPr>
                </a:tc>
                <a:extLst>
                  <a:ext uri="{0D108BD9-81ED-4DB2-BD59-A6C34878D82A}">
                    <a16:rowId xmlns:a16="http://schemas.microsoft.com/office/drawing/2014/main" val="241352114"/>
                  </a:ext>
                </a:extLst>
              </a:tr>
            </a:tbl>
          </a:graphicData>
        </a:graphic>
      </p:graphicFrame>
      <p:pic>
        <p:nvPicPr>
          <p:cNvPr id="28" name="Picture 27">
            <a:extLst>
              <a:ext uri="{FF2B5EF4-FFF2-40B4-BE49-F238E27FC236}">
                <a16:creationId xmlns:a16="http://schemas.microsoft.com/office/drawing/2014/main" id="{EACE82C3-533D-434B-B7C9-8A05BA4CB6DD}"/>
              </a:ext>
            </a:extLst>
          </p:cNvPr>
          <p:cNvPicPr>
            <a:picLocks noChangeAspect="1"/>
          </p:cNvPicPr>
          <p:nvPr/>
        </p:nvPicPr>
        <p:blipFill rotWithShape="1">
          <a:blip r:embed="rId3"/>
          <a:srcRect t="27972" r="13783" b="17333"/>
          <a:stretch/>
        </p:blipFill>
        <p:spPr>
          <a:xfrm>
            <a:off x="680194" y="6356354"/>
            <a:ext cx="2225960" cy="1058880"/>
          </a:xfrm>
          <a:prstGeom prst="rect">
            <a:avLst/>
          </a:prstGeom>
        </p:spPr>
      </p:pic>
      <p:pic>
        <p:nvPicPr>
          <p:cNvPr id="29" name="Picture 28">
            <a:extLst>
              <a:ext uri="{FF2B5EF4-FFF2-40B4-BE49-F238E27FC236}">
                <a16:creationId xmlns:a16="http://schemas.microsoft.com/office/drawing/2014/main" id="{F76FE1F3-6093-A746-999B-592349EE9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507" y="5011168"/>
            <a:ext cx="1228344" cy="429768"/>
          </a:xfrm>
          <a:prstGeom prst="rect">
            <a:avLst/>
          </a:prstGeom>
        </p:spPr>
      </p:pic>
    </p:spTree>
    <p:extLst>
      <p:ext uri="{BB962C8B-B14F-4D97-AF65-F5344CB8AC3E}">
        <p14:creationId xmlns:p14="http://schemas.microsoft.com/office/powerpoint/2010/main" val="135879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124C2BD8-6DF1-484D-8E01-03DCFCF35A0D}"/>
              </a:ext>
            </a:extLst>
          </p:cNvPr>
          <p:cNvSpPr/>
          <p:nvPr/>
        </p:nvSpPr>
        <p:spPr>
          <a:xfrm>
            <a:off x="758765" y="1095002"/>
            <a:ext cx="6386753" cy="1458759"/>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2C7467-526E-2C41-9035-3FAAAD0B2DC7}"/>
              </a:ext>
            </a:extLst>
          </p:cNvPr>
          <p:cNvSpPr/>
          <p:nvPr/>
        </p:nvSpPr>
        <p:spPr>
          <a:xfrm>
            <a:off x="879771" y="1108984"/>
            <a:ext cx="6152718" cy="8217634"/>
          </a:xfrm>
          <a:prstGeom prst="rect">
            <a:avLst/>
          </a:prstGeom>
        </p:spPr>
        <p:txBody>
          <a:bodyPr wrap="square">
            <a:spAutoFit/>
          </a:bodyPr>
          <a:lstStyle/>
          <a:p>
            <a:pPr algn="just"/>
            <a:r>
              <a:rPr lang="en-US" sz="1100" i="1" dirty="0"/>
              <a:t>"Understanding nature's mute but elegant language of living cells is the quest of modern molecular biology. From an alphabet of only four letters representing the chemical subunits of DNA, emerges a syntax of life processes whose most complex expression is man... The challenge is in finding new approaches to deal with the volume and complexity of data, and in providing researchers with better access to analysis and computing tools in order to advance understanding of our genetic legacy and its role in health and disease."</a:t>
            </a:r>
            <a:endParaRPr lang="en-US" sz="1100" dirty="0"/>
          </a:p>
          <a:p>
            <a:pPr algn="just"/>
            <a:r>
              <a:rPr lang="en-US" sz="1100" dirty="0"/>
              <a:t> </a:t>
            </a:r>
          </a:p>
          <a:p>
            <a:pPr algn="ctr"/>
            <a:r>
              <a:rPr lang="en-US" sz="1100" dirty="0"/>
              <a:t>From the National Center for Biotechnology Information, </a:t>
            </a:r>
            <a:r>
              <a:rPr lang="en-US" sz="1100" u="sng" dirty="0">
                <a:solidFill>
                  <a:schemeClr val="accent2">
                    <a:lumMod val="50000"/>
                  </a:schemeClr>
                </a:solidFill>
                <a:hlinkClick r:id="rId2">
                  <a:extLst>
                    <a:ext uri="{A12FA001-AC4F-418D-AE19-62706E023703}">
                      <ahyp:hlinkClr xmlns:ahyp="http://schemas.microsoft.com/office/drawing/2018/hyperlinkcolor" val="tx"/>
                    </a:ext>
                  </a:extLst>
                </a:hlinkClick>
              </a:rPr>
              <a:t>http://www.ncbi.nlm.nih.gov/</a:t>
            </a:r>
            <a:endParaRPr lang="en-US" sz="1100" b="1" dirty="0"/>
          </a:p>
          <a:p>
            <a:endParaRPr lang="en-US" sz="1100" b="1" i="1" dirty="0"/>
          </a:p>
          <a:p>
            <a:r>
              <a:rPr lang="en-US" sz="1100" b="1" i="1" dirty="0"/>
              <a:t>Goals</a:t>
            </a:r>
            <a:endParaRPr lang="en-US" sz="1100" i="1" dirty="0"/>
          </a:p>
          <a:p>
            <a:pPr marL="680862" lvl="1" indent="-171450">
              <a:buFont typeface="Arial" panose="020B0604020202020204" pitchFamily="34" charset="0"/>
              <a:buChar char="•"/>
            </a:pPr>
            <a:r>
              <a:rPr lang="en-US" sz="1100" i="1" dirty="0"/>
              <a:t>Module 1 </a:t>
            </a:r>
            <a:r>
              <a:rPr lang="en-US" sz="1100" dirty="0"/>
              <a:t>(Pages 4-6):  To show the ways in which the NCBI online database classifies and organizes information on DNA sequences, evolutionary relationships, and scientific publications.</a:t>
            </a:r>
          </a:p>
          <a:p>
            <a:pPr marL="680862" lvl="1" indent="-171450">
              <a:buFont typeface="Arial" panose="020B0604020202020204" pitchFamily="34" charset="0"/>
              <a:buChar char="•"/>
            </a:pPr>
            <a:r>
              <a:rPr lang="en-US" sz="1100" i="1" dirty="0"/>
              <a:t>Module 2 </a:t>
            </a:r>
            <a:r>
              <a:rPr lang="en-US" sz="1100" dirty="0"/>
              <a:t>(Pages 7-13):  To identify an unknown nucleotide sequence from an insect endosymbiont by using the NCBI search tool BLAST</a:t>
            </a:r>
          </a:p>
          <a:p>
            <a:pPr lvl="1" algn="just"/>
            <a:endParaRPr lang="en-US" sz="1100" dirty="0">
              <a:latin typeface="Calibri" panose="020F0502020204030204" pitchFamily="34" charset="0"/>
              <a:cs typeface="Calibri" panose="020F0502020204030204" pitchFamily="34" charset="0"/>
            </a:endParaRPr>
          </a:p>
          <a:p>
            <a:r>
              <a:rPr lang="en-US" sz="1100" b="1" i="1" dirty="0"/>
              <a:t>Introduction</a:t>
            </a:r>
            <a:endParaRPr lang="en-US" sz="1100" i="1" dirty="0"/>
          </a:p>
          <a:p>
            <a:pPr lvl="1" algn="just"/>
            <a:r>
              <a:rPr lang="en-US" sz="1100" dirty="0"/>
              <a:t>This exercise represents two interrelated modules designed to introduce students to modern biological techniques in the area of Bioinformatics. Bioinformatics is the application of computer technology to the management of biological information. The need for Bioinformatics has arisen from the recent explosion of publicly available genomic information, such as that resulting from the Human Genome Project. To address this, the National Center for Biotechnology Information (NCBI) was established in 1988 as a national resource for molecular biology information. The NCBI creates public-access databases, develops software tools for analyzing genome data, and disseminates biomedical information - all for the better understanding of molecular processes affecting human health and disease. The NCBI is a virtual goldmine both in terms of available resources, and treasures yet to be discovered. We will investigate the GenBank DNA sequence database, which is responsible for organizing millions of nucleotide sequence records.</a:t>
            </a:r>
          </a:p>
          <a:p>
            <a:pPr algn="just"/>
            <a:endParaRPr lang="en-US" sz="1100" dirty="0">
              <a:cs typeface="Times New Roman"/>
            </a:endParaRPr>
          </a:p>
          <a:p>
            <a:pPr lvl="1" algn="just"/>
            <a:r>
              <a:rPr lang="en-US" sz="1100" dirty="0"/>
              <a:t>By completing this project, students will be exposed to the tools and databases currently used by researchers in molecular and evolutionary biology, and will gain a better understanding of gene analysis, taxonomy, and evolution. </a:t>
            </a:r>
          </a:p>
          <a:p>
            <a:pPr algn="just"/>
            <a:endParaRPr lang="en-US" sz="1100" dirty="0"/>
          </a:p>
          <a:p>
            <a:pPr algn="just"/>
            <a:r>
              <a:rPr lang="en-US" sz="1100" b="1" i="1" dirty="0"/>
              <a:t>Prerequisite Skills</a:t>
            </a:r>
          </a:p>
          <a:p>
            <a:pPr lvl="1" algn="just"/>
            <a:r>
              <a:rPr lang="en-US" sz="1100" dirty="0"/>
              <a:t>While no computer programming skills are necessary to complete the modules in this work, prior exposure to personal computers and the Internet is assumed. </a:t>
            </a:r>
            <a:endParaRPr lang="en-US" sz="1100" dirty="0">
              <a:cs typeface="Times New Roman"/>
            </a:endParaRPr>
          </a:p>
          <a:p>
            <a:pPr algn="just"/>
            <a:r>
              <a:rPr lang="en-US" sz="1100" dirty="0"/>
              <a:t> </a:t>
            </a:r>
            <a:endParaRPr lang="en-US" sz="1100" b="1" dirty="0"/>
          </a:p>
          <a:p>
            <a:pPr algn="just"/>
            <a:r>
              <a:rPr lang="en-US" sz="1100" b="1" i="1" dirty="0"/>
              <a:t>Teaching Time: </a:t>
            </a:r>
            <a:r>
              <a:rPr lang="en-US" sz="1100" dirty="0"/>
              <a:t>One class period</a:t>
            </a:r>
          </a:p>
          <a:p>
            <a:pPr algn="just"/>
            <a:endParaRPr lang="en-US" sz="1100" dirty="0"/>
          </a:p>
          <a:p>
            <a:pPr algn="just"/>
            <a:r>
              <a:rPr lang="en-US" sz="1100" b="1" i="1" dirty="0"/>
              <a:t>Required Resources</a:t>
            </a:r>
          </a:p>
          <a:p>
            <a:pPr marL="680862" lvl="1" indent="-171450" algn="just">
              <a:buFont typeface="Arial" panose="020B0604020202020204" pitchFamily="34" charset="0"/>
              <a:buChar char="•"/>
            </a:pPr>
            <a:r>
              <a:rPr lang="en-US" sz="1100" dirty="0"/>
              <a:t>Computer with internet browser, such as Firefox or Chrome</a:t>
            </a:r>
          </a:p>
          <a:p>
            <a:pPr marL="680862" lvl="1" indent="-171450" algn="just">
              <a:buFont typeface="Arial" panose="020B0604020202020204" pitchFamily="34" charset="0"/>
              <a:buChar char="•"/>
            </a:pPr>
            <a:r>
              <a:rPr lang="en-US" sz="1100" dirty="0"/>
              <a:t>Wolbachia Sequence File: </a:t>
            </a:r>
            <a:r>
              <a:rPr lang="en-US" sz="1100" dirty="0">
                <a:hlinkClick r:id="rId3"/>
              </a:rPr>
              <a:t>https://wolbachiaproject.org/bioinformatics/</a:t>
            </a:r>
            <a:endParaRPr lang="en-US" sz="1100" dirty="0"/>
          </a:p>
          <a:p>
            <a:pPr lvl="1" algn="just"/>
            <a:endParaRPr lang="en-US" sz="1100" b="1" i="1" dirty="0">
              <a:cs typeface="Times New Roman"/>
            </a:endParaRPr>
          </a:p>
          <a:p>
            <a:pPr algn="just"/>
            <a:r>
              <a:rPr lang="en-US" sz="1100" b="1" i="1" dirty="0"/>
              <a:t>Recommended Background Tutorial</a:t>
            </a:r>
            <a:endParaRPr lang="en-US" sz="1100" i="1" dirty="0"/>
          </a:p>
          <a:p>
            <a:pPr lvl="1" algn="just"/>
            <a:r>
              <a:rPr lang="en-US" sz="1100" dirty="0"/>
              <a:t>There are a number of online, educational resources devoted to learning bioinformatics. For details that summarize content covered in this exercise and more, see:</a:t>
            </a:r>
          </a:p>
          <a:p>
            <a:pPr marL="680862" lvl="1" indent="-171450" algn="just">
              <a:buFont typeface="Arial" panose="020B0604020202020204" pitchFamily="34" charset="0"/>
              <a:buChar char="•"/>
            </a:pPr>
            <a:r>
              <a:rPr lang="en-US" sz="1100" dirty="0"/>
              <a:t>BLAST for beginners: </a:t>
            </a:r>
            <a:r>
              <a:rPr lang="en-US" sz="1100" u="sng" dirty="0">
                <a:solidFill>
                  <a:schemeClr val="accent2">
                    <a:lumMod val="50000"/>
                  </a:schemeClr>
                </a:solidFill>
                <a:hlinkClick r:id="rId4">
                  <a:extLst>
                    <a:ext uri="{A12FA001-AC4F-418D-AE19-62706E023703}">
                      <ahyp:hlinkClr xmlns:ahyp="http://schemas.microsoft.com/office/drawing/2018/hyperlinkcolor" val="tx"/>
                    </a:ext>
                  </a:extLst>
                </a:hlinkClick>
              </a:rPr>
              <a:t>https://digitalworldbiology.com/tutorial/blast-for-beginners</a:t>
            </a:r>
            <a:endParaRPr lang="en-US" sz="1100" dirty="0"/>
          </a:p>
          <a:p>
            <a:pPr marL="680862" lvl="1" indent="-171450" algn="just">
              <a:buFont typeface="Arial" panose="020B0604020202020204" pitchFamily="34" charset="0"/>
              <a:buChar char="•"/>
            </a:pPr>
            <a:endParaRPr lang="en-US" sz="1100" dirty="0"/>
          </a:p>
        </p:txBody>
      </p:sp>
      <p:sp>
        <p:nvSpPr>
          <p:cNvPr id="4" name="Slide Number Placeholder 3">
            <a:extLst>
              <a:ext uri="{FF2B5EF4-FFF2-40B4-BE49-F238E27FC236}">
                <a16:creationId xmlns:a16="http://schemas.microsoft.com/office/drawing/2014/main" id="{8BCD5C96-7AD6-9342-A109-3DCE1235767F}"/>
              </a:ext>
            </a:extLst>
          </p:cNvPr>
          <p:cNvSpPr>
            <a:spLocks noGrp="1"/>
          </p:cNvSpPr>
          <p:nvPr>
            <p:ph type="sldNum" sz="quarter" idx="12"/>
          </p:nvPr>
        </p:nvSpPr>
        <p:spPr/>
        <p:txBody>
          <a:bodyPr/>
          <a:lstStyle/>
          <a:p>
            <a:fld id="{B2997967-007C-0549-8AED-2751250887DF}" type="slidenum">
              <a:rPr lang="en-US" smtClean="0"/>
              <a:t>3</a:t>
            </a:fld>
            <a:endParaRPr lang="en-US" dirty="0"/>
          </a:p>
        </p:txBody>
      </p:sp>
      <p:sp>
        <p:nvSpPr>
          <p:cNvPr id="5" name="Rectangle 4">
            <a:extLst>
              <a:ext uri="{FF2B5EF4-FFF2-40B4-BE49-F238E27FC236}">
                <a16:creationId xmlns:a16="http://schemas.microsoft.com/office/drawing/2014/main" id="{8BB8D41C-C1F5-1844-BF3E-6AC5ABB16EBA}"/>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Introduction</a:t>
            </a:r>
          </a:p>
        </p:txBody>
      </p:sp>
      <p:pic>
        <p:nvPicPr>
          <p:cNvPr id="10" name="Picture 9">
            <a:extLst>
              <a:ext uri="{FF2B5EF4-FFF2-40B4-BE49-F238E27FC236}">
                <a16:creationId xmlns:a16="http://schemas.microsoft.com/office/drawing/2014/main" id="{FBAFCEC7-B1E5-8149-9976-63F15416E826}"/>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
        <p:nvSpPr>
          <p:cNvPr id="11" name="Rectangle 10">
            <a:extLst>
              <a:ext uri="{FF2B5EF4-FFF2-40B4-BE49-F238E27FC236}">
                <a16:creationId xmlns:a16="http://schemas.microsoft.com/office/drawing/2014/main" id="{A534E445-3E3D-474A-8BA0-A463157CF13E}"/>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12" name="Picture 11">
            <a:extLst>
              <a:ext uri="{FF2B5EF4-FFF2-40B4-BE49-F238E27FC236}">
                <a16:creationId xmlns:a16="http://schemas.microsoft.com/office/drawing/2014/main" id="{9E3799CD-5B23-5444-83E2-204FB5304C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89876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a:extLst>
              <a:ext uri="{FF2B5EF4-FFF2-40B4-BE49-F238E27FC236}">
                <a16:creationId xmlns:a16="http://schemas.microsoft.com/office/drawing/2014/main" id="{3B3C1CD5-565F-EA4A-833D-5E855951A700}"/>
              </a:ext>
            </a:extLst>
          </p:cNvPr>
          <p:cNvSpPr/>
          <p:nvPr/>
        </p:nvSpPr>
        <p:spPr>
          <a:xfrm>
            <a:off x="758765" y="1011130"/>
            <a:ext cx="6386753" cy="519289"/>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4</a:t>
            </a:fld>
            <a:endParaRPr lang="en-US" dirty="0"/>
          </a:p>
        </p:txBody>
      </p:sp>
      <p:sp>
        <p:nvSpPr>
          <p:cNvPr id="29" name="Rectangle 28">
            <a:extLst>
              <a:ext uri="{FF2B5EF4-FFF2-40B4-BE49-F238E27FC236}">
                <a16:creationId xmlns:a16="http://schemas.microsoft.com/office/drawing/2014/main" id="{2AA3C10B-A7D4-0440-88EC-BB9CD78697A0}"/>
              </a:ext>
            </a:extLst>
          </p:cNvPr>
          <p:cNvSpPr/>
          <p:nvPr/>
        </p:nvSpPr>
        <p:spPr>
          <a:xfrm>
            <a:off x="0" y="321727"/>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Module 1: Sequence Taxonomy</a:t>
            </a:r>
          </a:p>
        </p:txBody>
      </p:sp>
      <p:sp>
        <p:nvSpPr>
          <p:cNvPr id="28" name="Rectangle 27">
            <a:extLst>
              <a:ext uri="{FF2B5EF4-FFF2-40B4-BE49-F238E27FC236}">
                <a16:creationId xmlns:a16="http://schemas.microsoft.com/office/drawing/2014/main" id="{F944A116-71EB-6444-B0C0-1988833818BB}"/>
              </a:ext>
            </a:extLst>
          </p:cNvPr>
          <p:cNvSpPr/>
          <p:nvPr/>
        </p:nvSpPr>
        <p:spPr>
          <a:xfrm>
            <a:off x="879771" y="1059010"/>
            <a:ext cx="6152718" cy="7371249"/>
          </a:xfrm>
          <a:prstGeom prst="rect">
            <a:avLst/>
          </a:prstGeom>
        </p:spPr>
        <p:txBody>
          <a:bodyPr wrap="square">
            <a:spAutoFit/>
          </a:bodyPr>
          <a:lstStyle/>
          <a:p>
            <a:pPr algn="just"/>
            <a:r>
              <a:rPr lang="en-US" sz="1100" b="1" dirty="0"/>
              <a:t>OBJECTIVE: </a:t>
            </a:r>
            <a:r>
              <a:rPr lang="en-US" sz="1100" dirty="0"/>
              <a:t>The goal of this module is to introduce you to the number and diversity of nucleotide sequences in the NCBI database. </a:t>
            </a:r>
          </a:p>
          <a:p>
            <a:r>
              <a:rPr lang="en-US" sz="1100" dirty="0"/>
              <a:t> </a:t>
            </a:r>
          </a:p>
          <a:p>
            <a:pPr marL="228600" indent="-228600">
              <a:buFont typeface="+mj-lt"/>
              <a:buAutoNum type="arabicPeriod"/>
            </a:pPr>
            <a:r>
              <a:rPr lang="en-US" sz="1100" dirty="0"/>
              <a:t>Begin by linking to the NCBI homepage at </a:t>
            </a:r>
            <a:r>
              <a:rPr lang="en-US" sz="1100" u="sng" dirty="0">
                <a:solidFill>
                  <a:schemeClr val="accent2">
                    <a:lumMod val="50000"/>
                  </a:schemeClr>
                </a:solidFill>
                <a:hlinkClick r:id="rId2">
                  <a:extLst>
                    <a:ext uri="{A12FA001-AC4F-418D-AE19-62706E023703}">
                      <ahyp:hlinkClr xmlns:ahyp="http://schemas.microsoft.com/office/drawing/2018/hyperlinkcolor" val="tx"/>
                    </a:ext>
                  </a:extLst>
                </a:hlinkClick>
              </a:rPr>
              <a:t>http://www.ncbi.nlm.nih.gov</a:t>
            </a:r>
            <a:r>
              <a:rPr lang="en-US" sz="1100" dirty="0">
                <a:solidFill>
                  <a:schemeClr val="accent2">
                    <a:lumMod val="50000"/>
                  </a:schemeClr>
                </a:solidFill>
              </a:rPr>
              <a:t>.  </a:t>
            </a:r>
          </a:p>
          <a:p>
            <a:r>
              <a:rPr lang="en-US" sz="1100" i="1" dirty="0"/>
              <a:t>	</a:t>
            </a:r>
            <a:r>
              <a:rPr lang="en-US" sz="1100" i="1" dirty="0">
                <a:solidFill>
                  <a:schemeClr val="accent2">
                    <a:lumMod val="75000"/>
                  </a:schemeClr>
                </a:solidFill>
              </a:rPr>
              <a:t>If you ever get lost, always return to this page as a starting point.  </a:t>
            </a:r>
          </a:p>
          <a:p>
            <a:r>
              <a:rPr lang="en-US" sz="1100" dirty="0"/>
              <a:t> </a:t>
            </a:r>
          </a:p>
          <a:p>
            <a:endParaRPr lang="en-US" sz="1100" dirty="0"/>
          </a:p>
          <a:p>
            <a:pPr marL="228600" indent="-228600">
              <a:buFont typeface="+mj-lt"/>
              <a:buAutoNum type="arabicPeriod" startAt="2"/>
            </a:pPr>
            <a:r>
              <a:rPr lang="en-US" sz="1100" dirty="0"/>
              <a:t>Select </a:t>
            </a:r>
            <a:r>
              <a:rPr lang="en-US" sz="1100" b="1" dirty="0"/>
              <a:t>Taxonomy</a:t>
            </a:r>
            <a:r>
              <a:rPr lang="en-US" sz="1100" dirty="0"/>
              <a:t> at the bottom of the left menu bar.  </a:t>
            </a:r>
          </a:p>
          <a:p>
            <a:r>
              <a:rPr lang="en-US" sz="1100" dirty="0"/>
              <a:t> </a:t>
            </a:r>
          </a:p>
          <a:p>
            <a:r>
              <a:rPr lang="en-US" sz="1100" dirty="0"/>
              <a:t>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lgn="just">
              <a:buFont typeface="+mj-lt"/>
              <a:buAutoNum type="arabicPeriod" startAt="3"/>
            </a:pPr>
            <a:r>
              <a:rPr lang="en-US" sz="1100" dirty="0"/>
              <a:t>Select the </a:t>
            </a:r>
            <a:r>
              <a:rPr lang="en-US" sz="1100" b="1" dirty="0"/>
              <a:t>Taxonomy</a:t>
            </a:r>
            <a:r>
              <a:rPr lang="en-US" sz="1100" dirty="0"/>
              <a:t> link under </a:t>
            </a:r>
            <a:r>
              <a:rPr lang="en-US" sz="1100" b="1" dirty="0"/>
              <a:t>DATABASES</a:t>
            </a:r>
            <a:r>
              <a:rPr lang="en-US" sz="1100" dirty="0"/>
              <a:t>.</a:t>
            </a:r>
          </a:p>
          <a:p>
            <a:pPr algn="just"/>
            <a:endParaRPr lang="en-US" sz="1100" dirty="0"/>
          </a:p>
          <a:p>
            <a:pPr marL="228600" indent="-228600" algn="just">
              <a:buFont typeface="+mj-lt"/>
              <a:buAutoNum type="arabicPeriod" startAt="4"/>
            </a:pPr>
            <a:r>
              <a:rPr lang="en-US" sz="1100" dirty="0"/>
              <a:t>Select the option </a:t>
            </a:r>
            <a:r>
              <a:rPr lang="en-US" sz="1100" b="1" dirty="0"/>
              <a:t>Statistics</a:t>
            </a:r>
            <a:r>
              <a:rPr lang="en-US" sz="1100" dirty="0"/>
              <a:t> under Taxonomy Tools.</a:t>
            </a:r>
          </a:p>
          <a:p>
            <a:pPr algn="just"/>
            <a:endParaRPr lang="en-US" sz="1100" dirty="0"/>
          </a:p>
          <a:p>
            <a:pPr algn="just"/>
            <a:endParaRPr lang="en-US" sz="1100" dirty="0"/>
          </a:p>
          <a:p>
            <a:pPr algn="just"/>
            <a:endParaRPr lang="en-US" sz="1100" dirty="0"/>
          </a:p>
          <a:p>
            <a:pPr algn="just"/>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algn="just"/>
            <a:endParaRPr lang="en-US" sz="1100" dirty="0"/>
          </a:p>
          <a:p>
            <a:pPr algn="just"/>
            <a:r>
              <a:rPr lang="en-US" sz="1100" dirty="0"/>
              <a:t>Interestingly, the sequence data from extinct organisms are even listed in the GenBank database.  Let’s look for a gene sequence from a 120 Mya old insect preserved in amber! To get back to your last webpage, </a:t>
            </a:r>
          </a:p>
          <a:p>
            <a:pPr algn="just"/>
            <a:endParaRPr lang="en-US" sz="1100" dirty="0"/>
          </a:p>
          <a:p>
            <a:pPr marL="228600" indent="-228600" algn="just">
              <a:buFont typeface="+mj-lt"/>
              <a:buAutoNum type="arabicPeriod" startAt="5"/>
            </a:pPr>
            <a:r>
              <a:rPr lang="en-US" sz="1100" dirty="0"/>
              <a:t>Select the </a:t>
            </a:r>
            <a:r>
              <a:rPr lang="en-US" sz="1100" b="1" dirty="0"/>
              <a:t>Taxonomy </a:t>
            </a:r>
            <a:r>
              <a:rPr lang="en-US" sz="1100" dirty="0"/>
              <a:t>option in the top menu bar</a:t>
            </a:r>
          </a:p>
        </p:txBody>
      </p:sp>
      <p:pic>
        <p:nvPicPr>
          <p:cNvPr id="54" name="Picture 53" descr="Picture 1">
            <a:extLst>
              <a:ext uri="{FF2B5EF4-FFF2-40B4-BE49-F238E27FC236}">
                <a16:creationId xmlns:a16="http://schemas.microsoft.com/office/drawing/2014/main" id="{99ADE911-6DB0-E546-B8D2-71EC7F408451}"/>
              </a:ext>
            </a:extLst>
          </p:cNvPr>
          <p:cNvPicPr/>
          <p:nvPr/>
        </p:nvPicPr>
        <p:blipFill>
          <a:blip r:embed="rId3"/>
          <a:srcRect/>
          <a:stretch>
            <a:fillRect/>
          </a:stretch>
        </p:blipFill>
        <p:spPr bwMode="auto">
          <a:xfrm>
            <a:off x="5316571" y="2466314"/>
            <a:ext cx="929187" cy="203892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5" name="Right Arrow 54">
            <a:extLst>
              <a:ext uri="{FF2B5EF4-FFF2-40B4-BE49-F238E27FC236}">
                <a16:creationId xmlns:a16="http://schemas.microsoft.com/office/drawing/2014/main" id="{931D7B45-D302-AD43-B5FD-281E82322F53}"/>
              </a:ext>
            </a:extLst>
          </p:cNvPr>
          <p:cNvSpPr>
            <a:spLocks/>
          </p:cNvSpPr>
          <p:nvPr/>
        </p:nvSpPr>
        <p:spPr>
          <a:xfrm>
            <a:off x="4925360" y="3964288"/>
            <a:ext cx="4572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706A6DA4-1B94-B94C-B917-D2E1AF42C0D2}"/>
              </a:ext>
            </a:extLst>
          </p:cNvPr>
          <p:cNvSpPr/>
          <p:nvPr/>
        </p:nvSpPr>
        <p:spPr>
          <a:xfrm>
            <a:off x="1338667" y="2593576"/>
            <a:ext cx="2152792" cy="1446550"/>
          </a:xfrm>
          <a:prstGeom prst="rect">
            <a:avLst/>
          </a:prstGeom>
        </p:spPr>
        <p:txBody>
          <a:bodyPr wrap="square">
            <a:spAutoFit/>
          </a:bodyPr>
          <a:lstStyle/>
          <a:p>
            <a:pPr algn="just"/>
            <a:r>
              <a:rPr lang="en-US" sz="1100" dirty="0"/>
              <a:t>The NCBI Taxonomy database contains the names of more than 160,000 organisms whose sequences have been deposited in the NCBI databases.  Only a small fraction of the millions of species estimated to exist on earth is represented! </a:t>
            </a:r>
          </a:p>
        </p:txBody>
      </p:sp>
      <p:sp>
        <p:nvSpPr>
          <p:cNvPr id="59" name="Rounded Rectangle 58">
            <a:extLst>
              <a:ext uri="{FF2B5EF4-FFF2-40B4-BE49-F238E27FC236}">
                <a16:creationId xmlns:a16="http://schemas.microsoft.com/office/drawing/2014/main" id="{0CF717A1-0401-ED49-AB0D-4256328B5E06}"/>
              </a:ext>
            </a:extLst>
          </p:cNvPr>
          <p:cNvSpPr/>
          <p:nvPr/>
        </p:nvSpPr>
        <p:spPr>
          <a:xfrm>
            <a:off x="1293236" y="2593575"/>
            <a:ext cx="2270243" cy="1446551"/>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Macintosh HD:Users:Synergy:Desktop:Screen Shot 2018-11-27 at 12.13.02 PM.png">
            <a:extLst>
              <a:ext uri="{FF2B5EF4-FFF2-40B4-BE49-F238E27FC236}">
                <a16:creationId xmlns:a16="http://schemas.microsoft.com/office/drawing/2014/main" id="{4C1FBB8F-AE33-2C4D-BC8C-0141DE2DE5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21021" y="5332641"/>
            <a:ext cx="2688590" cy="1828800"/>
          </a:xfrm>
          <a:prstGeom prst="rect">
            <a:avLst/>
          </a:prstGeom>
          <a:noFill/>
          <a:ln>
            <a:noFill/>
          </a:ln>
        </p:spPr>
      </p:pic>
      <p:sp>
        <p:nvSpPr>
          <p:cNvPr id="61" name="Right Arrow 60">
            <a:extLst>
              <a:ext uri="{FF2B5EF4-FFF2-40B4-BE49-F238E27FC236}">
                <a16:creationId xmlns:a16="http://schemas.microsoft.com/office/drawing/2014/main" id="{572DAA26-2269-6749-BD28-D65E9C3323C6}"/>
              </a:ext>
            </a:extLst>
          </p:cNvPr>
          <p:cNvSpPr>
            <a:spLocks/>
          </p:cNvSpPr>
          <p:nvPr/>
        </p:nvSpPr>
        <p:spPr>
          <a:xfrm rot="10800000">
            <a:off x="5122271" y="5979267"/>
            <a:ext cx="566420" cy="24892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a:extLst>
              <a:ext uri="{FF2B5EF4-FFF2-40B4-BE49-F238E27FC236}">
                <a16:creationId xmlns:a16="http://schemas.microsoft.com/office/drawing/2014/main" id="{1DCDFA4B-A6D2-5F41-9551-032263A0D664}"/>
              </a:ext>
            </a:extLst>
          </p:cNvPr>
          <p:cNvSpPr/>
          <p:nvPr/>
        </p:nvSpPr>
        <p:spPr>
          <a:xfrm>
            <a:off x="879771" y="4811569"/>
            <a:ext cx="3258596" cy="241688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For the ‘Taxonomy Nodes (all dates)’ column, how many Bacterial Species are in the sequence database? _____________________________</a:t>
            </a:r>
          </a:p>
          <a:p>
            <a:pPr>
              <a:lnSpc>
                <a:spcPct val="115000"/>
              </a:lnSpc>
            </a:pPr>
            <a:r>
              <a:rPr lang="en-US" sz="1100" dirty="0">
                <a:solidFill>
                  <a:srgbClr val="000000"/>
                </a:solidFill>
                <a:ea typeface="Times" pitchFamily="2" charset="0"/>
                <a:cs typeface="Times New Roman" panose="02020603050405020304" pitchFamily="18" charset="0"/>
              </a:rPr>
              <a:t> </a:t>
            </a: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2"/>
              <a:tabLst>
                <a:tab pos="457200" algn="l"/>
              </a:tabLst>
            </a:pPr>
            <a:r>
              <a:rPr lang="en-US" sz="1100" dirty="0">
                <a:solidFill>
                  <a:srgbClr val="000000"/>
                </a:solidFill>
                <a:ea typeface="Times" pitchFamily="2" charset="0"/>
                <a:cs typeface="Times New Roman" panose="02020603050405020304" pitchFamily="18" charset="0"/>
              </a:rPr>
              <a:t>For the year 2015, how many Bacterial Species were added to the sequence database? ______________________________________</a:t>
            </a:r>
            <a:endParaRPr lang="en-US" sz="1100" dirty="0">
              <a:ea typeface="Times" pitchFamily="2" charset="0"/>
              <a:cs typeface="Times New Roman" panose="02020603050405020304" pitchFamily="18" charset="0"/>
            </a:endParaRPr>
          </a:p>
          <a:p>
            <a:pPr>
              <a:lnSpc>
                <a:spcPct val="115000"/>
              </a:lnSpc>
            </a:pPr>
            <a:r>
              <a:rPr lang="en-US" sz="1100" dirty="0">
                <a:solidFill>
                  <a:srgbClr val="000000"/>
                </a:solidFill>
                <a:ea typeface="Times" pitchFamily="2" charset="0"/>
                <a:cs typeface="Times New Roman" panose="02020603050405020304" pitchFamily="18" charset="0"/>
              </a:rPr>
              <a:t> </a:t>
            </a: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Using the ‘</a:t>
            </a:r>
            <a:r>
              <a:rPr lang="en-US" sz="1100" b="1" dirty="0">
                <a:solidFill>
                  <a:srgbClr val="000000"/>
                </a:solidFill>
                <a:ea typeface="Times" pitchFamily="2" charset="0"/>
                <a:cs typeface="Times New Roman" panose="02020603050405020304" pitchFamily="18" charset="0"/>
              </a:rPr>
              <a:t>Interval</a:t>
            </a:r>
            <a:r>
              <a:rPr lang="en-US" sz="1100" dirty="0">
                <a:solidFill>
                  <a:srgbClr val="000000"/>
                </a:solidFill>
                <a:ea typeface="Times" pitchFamily="2" charset="0"/>
                <a:cs typeface="Times New Roman" panose="02020603050405020304" pitchFamily="18" charset="0"/>
              </a:rPr>
              <a:t>’ filter, how many Bacterial Species have been added over the past                5 years?  ______________________________</a:t>
            </a:r>
          </a:p>
          <a:p>
            <a:pPr marR="0" lvl="0">
              <a:lnSpc>
                <a:spcPct val="115000"/>
              </a:lnSpc>
              <a:spcBef>
                <a:spcPts val="0"/>
              </a:spcBef>
              <a:spcAft>
                <a:spcPts val="0"/>
              </a:spcAft>
              <a:tabLst>
                <a:tab pos="457200" algn="l"/>
              </a:tabLst>
            </a:pPr>
            <a:r>
              <a:rPr lang="en-US" sz="1100" dirty="0">
                <a:solidFill>
                  <a:srgbClr val="000000"/>
                </a:solidFill>
                <a:ea typeface="Times" pitchFamily="2" charset="0"/>
                <a:cs typeface="Times New Roman" panose="02020603050405020304" pitchFamily="18" charset="0"/>
              </a:rPr>
              <a:t>          10 years? ______________________________ </a:t>
            </a:r>
            <a:endParaRPr lang="en-US" sz="1100" dirty="0">
              <a:effectLst/>
              <a:ea typeface="Times" pitchFamily="2" charset="0"/>
              <a:cs typeface="Times New Roman" panose="02020603050405020304" pitchFamily="18" charset="0"/>
            </a:endParaRPr>
          </a:p>
        </p:txBody>
      </p:sp>
      <p:grpSp>
        <p:nvGrpSpPr>
          <p:cNvPr id="65" name="Group 64">
            <a:extLst>
              <a:ext uri="{FF2B5EF4-FFF2-40B4-BE49-F238E27FC236}">
                <a16:creationId xmlns:a16="http://schemas.microsoft.com/office/drawing/2014/main" id="{7AA5E026-7B8C-7B49-A2C7-12AD53763288}"/>
              </a:ext>
            </a:extLst>
          </p:cNvPr>
          <p:cNvGrpSpPr/>
          <p:nvPr/>
        </p:nvGrpSpPr>
        <p:grpSpPr>
          <a:xfrm>
            <a:off x="757315" y="4861153"/>
            <a:ext cx="433073" cy="281298"/>
            <a:chOff x="757315" y="5605876"/>
            <a:chExt cx="433073" cy="281298"/>
          </a:xfrm>
        </p:grpSpPr>
        <p:sp>
          <p:nvSpPr>
            <p:cNvPr id="62" name="Oval 61">
              <a:extLst>
                <a:ext uri="{FF2B5EF4-FFF2-40B4-BE49-F238E27FC236}">
                  <a16:creationId xmlns:a16="http://schemas.microsoft.com/office/drawing/2014/main" id="{5DB76144-3B80-5048-9742-69C305033AB6}"/>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C5D66AB-0638-1347-A948-57DEC9414B45}"/>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Q1</a:t>
              </a:r>
            </a:p>
          </p:txBody>
        </p:sp>
      </p:grpSp>
      <p:sp>
        <p:nvSpPr>
          <p:cNvPr id="66" name="Rectangle 65">
            <a:extLst>
              <a:ext uri="{FF2B5EF4-FFF2-40B4-BE49-F238E27FC236}">
                <a16:creationId xmlns:a16="http://schemas.microsoft.com/office/drawing/2014/main" id="{FAFC7DE3-BEA2-9A42-941D-EF504D4AEABA}"/>
              </a:ext>
            </a:extLst>
          </p:cNvPr>
          <p:cNvSpPr/>
          <p:nvPr/>
        </p:nvSpPr>
        <p:spPr>
          <a:xfrm>
            <a:off x="3132054" y="9135207"/>
            <a:ext cx="1508289" cy="230832"/>
          </a:xfrm>
          <a:prstGeom prst="rect">
            <a:avLst/>
          </a:prstGeom>
        </p:spPr>
        <p:txBody>
          <a:bodyPr wrap="square">
            <a:spAutoFit/>
          </a:bodyPr>
          <a:lstStyle/>
          <a:p>
            <a:pPr algn="ctr"/>
            <a:r>
              <a:rPr lang="en-US" sz="900" b="1" i="1" dirty="0"/>
              <a:t>Continued on page 5…</a:t>
            </a:r>
          </a:p>
        </p:txBody>
      </p:sp>
      <p:pic>
        <p:nvPicPr>
          <p:cNvPr id="78" name="Picture 77" descr="Picture 1">
            <a:extLst>
              <a:ext uri="{FF2B5EF4-FFF2-40B4-BE49-F238E27FC236}">
                <a16:creationId xmlns:a16="http://schemas.microsoft.com/office/drawing/2014/main" id="{30C74D33-AD6E-934C-9D9B-391B84E1980F}"/>
              </a:ext>
            </a:extLst>
          </p:cNvPr>
          <p:cNvPicPr/>
          <p:nvPr/>
        </p:nvPicPr>
        <p:blipFill>
          <a:blip r:embed="rId5"/>
          <a:srcRect/>
          <a:stretch>
            <a:fillRect/>
          </a:stretch>
        </p:blipFill>
        <p:spPr bwMode="auto">
          <a:xfrm>
            <a:off x="1147125" y="8350212"/>
            <a:ext cx="5478145" cy="685800"/>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79" name="Group 78">
            <a:extLst>
              <a:ext uri="{FF2B5EF4-FFF2-40B4-BE49-F238E27FC236}">
                <a16:creationId xmlns:a16="http://schemas.microsoft.com/office/drawing/2014/main" id="{729134E9-8648-6A44-9D13-D3CDD9080F3F}"/>
              </a:ext>
            </a:extLst>
          </p:cNvPr>
          <p:cNvGrpSpPr/>
          <p:nvPr/>
        </p:nvGrpSpPr>
        <p:grpSpPr>
          <a:xfrm>
            <a:off x="757315" y="5624207"/>
            <a:ext cx="433073" cy="281298"/>
            <a:chOff x="757315" y="5605876"/>
            <a:chExt cx="433073" cy="281298"/>
          </a:xfrm>
        </p:grpSpPr>
        <p:sp>
          <p:nvSpPr>
            <p:cNvPr id="80" name="Oval 79">
              <a:extLst>
                <a:ext uri="{FF2B5EF4-FFF2-40B4-BE49-F238E27FC236}">
                  <a16:creationId xmlns:a16="http://schemas.microsoft.com/office/drawing/2014/main" id="{67E3C93C-02C5-754E-8D5B-50B3EE9AB78B}"/>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FAC843FC-8603-8F4B-AD2E-E6137A95D386}"/>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Q2</a:t>
              </a:r>
            </a:p>
          </p:txBody>
        </p:sp>
      </p:grpSp>
      <p:grpSp>
        <p:nvGrpSpPr>
          <p:cNvPr id="82" name="Group 81">
            <a:extLst>
              <a:ext uri="{FF2B5EF4-FFF2-40B4-BE49-F238E27FC236}">
                <a16:creationId xmlns:a16="http://schemas.microsoft.com/office/drawing/2014/main" id="{AB304BCC-D48A-B642-8E5D-0E05A34C2432}"/>
              </a:ext>
            </a:extLst>
          </p:cNvPr>
          <p:cNvGrpSpPr/>
          <p:nvPr/>
        </p:nvGrpSpPr>
        <p:grpSpPr>
          <a:xfrm>
            <a:off x="751908" y="6367573"/>
            <a:ext cx="433073" cy="281298"/>
            <a:chOff x="757315" y="5605876"/>
            <a:chExt cx="433073" cy="281298"/>
          </a:xfrm>
        </p:grpSpPr>
        <p:sp>
          <p:nvSpPr>
            <p:cNvPr id="83" name="Oval 82">
              <a:extLst>
                <a:ext uri="{FF2B5EF4-FFF2-40B4-BE49-F238E27FC236}">
                  <a16:creationId xmlns:a16="http://schemas.microsoft.com/office/drawing/2014/main" id="{BE71D977-1BE8-BE46-BBBD-C15EF2729EAA}"/>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BC244E87-C09B-4548-9AFC-6CE8808AEEBE}"/>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Q3</a:t>
              </a:r>
            </a:p>
          </p:txBody>
        </p:sp>
      </p:grpSp>
      <p:sp>
        <p:nvSpPr>
          <p:cNvPr id="85" name="Down Arrow 84">
            <a:extLst>
              <a:ext uri="{FF2B5EF4-FFF2-40B4-BE49-F238E27FC236}">
                <a16:creationId xmlns:a16="http://schemas.microsoft.com/office/drawing/2014/main" id="{421162F7-68F0-AA42-B095-47D5C13CA440}"/>
              </a:ext>
            </a:extLst>
          </p:cNvPr>
          <p:cNvSpPr>
            <a:spLocks/>
          </p:cNvSpPr>
          <p:nvPr/>
        </p:nvSpPr>
        <p:spPr>
          <a:xfrm>
            <a:off x="6264369" y="8072519"/>
            <a:ext cx="228600" cy="457200"/>
          </a:xfrm>
          <a:prstGeom prst="down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1" name="Picture 30">
            <a:extLst>
              <a:ext uri="{FF2B5EF4-FFF2-40B4-BE49-F238E27FC236}">
                <a16:creationId xmlns:a16="http://schemas.microsoft.com/office/drawing/2014/main" id="{4952504E-F862-B74F-9FB3-06CE6126E340}"/>
              </a:ext>
            </a:extLst>
          </p:cNvPr>
          <p:cNvPicPr>
            <a:picLocks noChangeAspect="1"/>
          </p:cNvPicPr>
          <p:nvPr/>
        </p:nvPicPr>
        <p:blipFill rotWithShape="1">
          <a:blip r:embed="rId6"/>
          <a:srcRect t="27972" r="13783" b="17333"/>
          <a:stretch/>
        </p:blipFill>
        <p:spPr>
          <a:xfrm>
            <a:off x="10447" y="67289"/>
            <a:ext cx="1854842" cy="882341"/>
          </a:xfrm>
          <a:prstGeom prst="rect">
            <a:avLst/>
          </a:prstGeom>
        </p:spPr>
      </p:pic>
      <p:sp>
        <p:nvSpPr>
          <p:cNvPr id="32" name="Rectangle 31">
            <a:extLst>
              <a:ext uri="{FF2B5EF4-FFF2-40B4-BE49-F238E27FC236}">
                <a16:creationId xmlns:a16="http://schemas.microsoft.com/office/drawing/2014/main" id="{FEB72863-645C-1D4F-9179-143279A8C263}"/>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3" name="Picture 32">
            <a:extLst>
              <a:ext uri="{FF2B5EF4-FFF2-40B4-BE49-F238E27FC236}">
                <a16:creationId xmlns:a16="http://schemas.microsoft.com/office/drawing/2014/main" id="{FBEE3976-9EAC-6B4E-BE2E-94ECAB2124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31147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5</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1062755"/>
            <a:ext cx="6152718" cy="3985706"/>
          </a:xfrm>
          <a:prstGeom prst="rect">
            <a:avLst/>
          </a:prstGeom>
        </p:spPr>
        <p:txBody>
          <a:bodyPr wrap="square">
            <a:spAutoFit/>
          </a:bodyPr>
          <a:lstStyle/>
          <a:p>
            <a:pPr marL="228600" indent="-228600">
              <a:buFont typeface="+mj-lt"/>
              <a:buAutoNum type="arabicPeriod" startAt="6"/>
            </a:pPr>
            <a:r>
              <a:rPr lang="en-US" sz="1100" dirty="0"/>
              <a:t>Select </a:t>
            </a:r>
            <a:r>
              <a:rPr lang="en-US" sz="1100" b="1" dirty="0"/>
              <a:t>Extinct organisms</a:t>
            </a:r>
            <a:r>
              <a:rPr lang="en-US" sz="1100" dirty="0"/>
              <a:t> under Taxonomy Tools  </a:t>
            </a:r>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startAt="7"/>
            </a:pPr>
            <a:r>
              <a:rPr lang="en-US" sz="1100" dirty="0"/>
              <a:t>Scroll down to </a:t>
            </a:r>
            <a:r>
              <a:rPr lang="en-US" sz="1100" i="1" dirty="0"/>
              <a:t>Insects</a:t>
            </a:r>
            <a:r>
              <a:rPr lang="en-US" sz="1100" dirty="0"/>
              <a:t> on the main page and select </a:t>
            </a:r>
            <a:r>
              <a:rPr lang="en-US" sz="1100" b="1" i="1" dirty="0" err="1"/>
              <a:t>Libanorhinus</a:t>
            </a:r>
            <a:r>
              <a:rPr lang="en-US" sz="1100" b="1" i="1" dirty="0"/>
              <a:t> </a:t>
            </a:r>
            <a:r>
              <a:rPr lang="en-US" sz="1100" b="1" i="1" dirty="0" err="1"/>
              <a:t>succinus</a:t>
            </a:r>
            <a:r>
              <a:rPr lang="en-US" sz="1100" b="1" dirty="0"/>
              <a:t>  (</a:t>
            </a:r>
            <a:r>
              <a:rPr lang="en-US" sz="1100" dirty="0"/>
              <a:t>a beetle from Lebanese amber 120-135 Mya</a:t>
            </a:r>
            <a:r>
              <a:rPr lang="en-US" sz="1100" b="1" dirty="0"/>
              <a:t>)’. </a:t>
            </a:r>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endParaRPr lang="en-US" sz="1100" b="1" dirty="0"/>
          </a:p>
          <a:p>
            <a:pPr algn="ctr"/>
            <a:r>
              <a:rPr lang="en-US" sz="1100" i="1" dirty="0">
                <a:solidFill>
                  <a:schemeClr val="accent2">
                    <a:lumMod val="50000"/>
                  </a:schemeClr>
                </a:solidFill>
              </a:rPr>
              <a:t>This page gives you very specific information about the ancestry of this organism. </a:t>
            </a:r>
          </a:p>
          <a:p>
            <a:endParaRPr lang="en-US" sz="1100" dirty="0"/>
          </a:p>
          <a:p>
            <a:pPr marL="228600" indent="-228600">
              <a:buFont typeface="+mj-lt"/>
              <a:buAutoNum type="arabicPeriod" startAt="8"/>
            </a:pPr>
            <a:r>
              <a:rPr lang="en-US" sz="1100" dirty="0"/>
              <a:t>Select the option </a:t>
            </a:r>
            <a:r>
              <a:rPr lang="en-US" sz="1100" b="1" dirty="0"/>
              <a:t>Arthropoda</a:t>
            </a:r>
            <a:r>
              <a:rPr lang="en-US" sz="1100" dirty="0"/>
              <a:t> under </a:t>
            </a:r>
            <a:r>
              <a:rPr lang="en-US" sz="1100" i="1" dirty="0"/>
              <a:t>Lineage.</a:t>
            </a:r>
            <a:endParaRPr lang="en-US" sz="1100"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endParaRPr lang="en-US" sz="1100" b="1" dirty="0"/>
          </a:p>
          <a:p>
            <a:endParaRPr lang="en-US" sz="1100" b="1" dirty="0"/>
          </a:p>
        </p:txBody>
      </p:sp>
      <p:sp>
        <p:nvSpPr>
          <p:cNvPr id="58" name="Rectangle 57">
            <a:extLst>
              <a:ext uri="{FF2B5EF4-FFF2-40B4-BE49-F238E27FC236}">
                <a16:creationId xmlns:a16="http://schemas.microsoft.com/office/drawing/2014/main" id="{1DCDFA4B-A6D2-5F41-9551-032263A0D664}"/>
              </a:ext>
            </a:extLst>
          </p:cNvPr>
          <p:cNvSpPr/>
          <p:nvPr/>
        </p:nvSpPr>
        <p:spPr>
          <a:xfrm>
            <a:off x="879771" y="5132083"/>
            <a:ext cx="6152718" cy="409811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are some other organisms that belong to this phylum of animals?</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pPr>
            <a:endParaRPr lang="en-US" sz="1100" dirty="0">
              <a:ea typeface="Times" pitchFamily="2" charset="0"/>
              <a:cs typeface="Times New Roman" panose="02020603050405020304" pitchFamily="18" charset="0"/>
            </a:endParaRPr>
          </a:p>
          <a:p>
            <a:pPr marL="342900" indent="-342900">
              <a:lnSpc>
                <a:spcPct val="115000"/>
              </a:lnSpc>
              <a:buFont typeface="+mj-lt"/>
              <a:buAutoNum type="arabicPeriod" startAt="2"/>
              <a:tabLst>
                <a:tab pos="457200" algn="l"/>
              </a:tabLst>
            </a:pPr>
            <a:r>
              <a:rPr lang="en-US" sz="1100" dirty="0"/>
              <a:t>Can you think of any body traits that these organisms have in common?</a:t>
            </a:r>
            <a:r>
              <a:rPr lang="en-US" sz="1100" dirty="0">
                <a:solidFill>
                  <a:srgbClr val="000000"/>
                </a:solidFill>
                <a:ea typeface="Times" pitchFamily="2" charset="0"/>
                <a:cs typeface="Times New Roman" panose="02020603050405020304" pitchFamily="18" charset="0"/>
              </a:rPr>
              <a:t> </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t>Go back one page.  How many ‘Nucleotide’ sequences have been deposited into the Entrez Records from this organism? (</a:t>
            </a:r>
            <a:r>
              <a:rPr lang="en-US" sz="1100" i="1" dirty="0"/>
              <a:t>Hint: </a:t>
            </a:r>
            <a:r>
              <a:rPr lang="en-US" sz="1100" dirty="0"/>
              <a:t>Look at the box on the top right labeled ‘Entrez records’) </a:t>
            </a:r>
          </a:p>
          <a:p>
            <a:pPr>
              <a:lnSpc>
                <a:spcPct val="115000"/>
              </a:lnSpc>
              <a:tabLst>
                <a:tab pos="457200" algn="l"/>
              </a:tabLst>
            </a:pPr>
            <a:r>
              <a:rPr lang="en-US" sz="1400" dirty="0">
                <a:solidFill>
                  <a:srgbClr val="000000"/>
                </a:solidFill>
                <a:ea typeface="Times" pitchFamily="2" charset="0"/>
                <a:cs typeface="Times New Roman" panose="02020603050405020304" pitchFamily="18" charset="0"/>
              </a:rPr>
              <a:t>	______________________________________________________________</a:t>
            </a:r>
          </a:p>
          <a:p>
            <a:pPr marL="342900" marR="0" lvl="0" indent="-342900">
              <a:lnSpc>
                <a:spcPct val="115000"/>
              </a:lnSpc>
              <a:spcBef>
                <a:spcPts val="0"/>
              </a:spcBef>
              <a:spcAft>
                <a:spcPts val="0"/>
              </a:spcAft>
              <a:buFont typeface="+mj-lt"/>
              <a:buAutoNum type="arabicPeriod" startAt="3"/>
              <a:tabLst>
                <a:tab pos="457200" algn="l"/>
              </a:tabLst>
            </a:pPr>
            <a:endParaRPr lang="en-US" sz="1100" dirty="0">
              <a:solidFill>
                <a:srgbClr val="000000"/>
              </a:solidFill>
              <a:effectLst/>
              <a:ea typeface="Times" pitchFamily="2" charset="0"/>
              <a:cs typeface="Times New Roman" panose="02020603050405020304" pitchFamily="18" charset="0"/>
            </a:endParaRPr>
          </a:p>
          <a:p>
            <a:pPr marL="342900" indent="-342900">
              <a:lnSpc>
                <a:spcPct val="115000"/>
              </a:lnSpc>
              <a:buFont typeface="+mj-lt"/>
              <a:buAutoNum type="arabicPeriod" startAt="3"/>
              <a:tabLst>
                <a:tab pos="457200" algn="l"/>
              </a:tabLst>
            </a:pPr>
            <a:r>
              <a:rPr lang="en-US" sz="1100" dirty="0"/>
              <a:t>What is the name of the gene that was sequenced for this organism (to find out, click on the number 1 next to nucleotide)?_______________________________________________________</a:t>
            </a:r>
          </a:p>
          <a:p>
            <a:pPr marL="342900" marR="0" lvl="0" indent="-342900">
              <a:lnSpc>
                <a:spcPct val="115000"/>
              </a:lnSpc>
              <a:spcBef>
                <a:spcPts val="0"/>
              </a:spcBef>
              <a:spcAft>
                <a:spcPts val="0"/>
              </a:spcAft>
              <a:buFont typeface="+mj-lt"/>
              <a:buAutoNum type="arabicPeriod" startAt="3"/>
              <a:tabLst>
                <a:tab pos="457200" algn="l"/>
              </a:tabLst>
            </a:pPr>
            <a:endParaRPr lang="en-US" sz="1100" dirty="0">
              <a:solidFill>
                <a:srgbClr val="000000"/>
              </a:solidFill>
              <a:effectLst/>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How does this relate to 16S rRNA? ____________________________________________________</a:t>
            </a:r>
          </a:p>
          <a:p>
            <a:pPr marR="0" lvl="0">
              <a:lnSpc>
                <a:spcPct val="115000"/>
              </a:lnSpc>
              <a:spcBef>
                <a:spcPts val="0"/>
              </a:spcBef>
              <a:spcAft>
                <a:spcPts val="0"/>
              </a:spcAft>
              <a:tabLst>
                <a:tab pos="457200" algn="l"/>
              </a:tabLst>
            </a:pPr>
            <a:endParaRPr lang="en-US" sz="1100" dirty="0">
              <a:solidFill>
                <a:srgbClr val="000000"/>
              </a:solidFill>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How many nucleotide base pairs (</a:t>
            </a:r>
            <a:r>
              <a:rPr lang="en-US" sz="1100" dirty="0" err="1">
                <a:solidFill>
                  <a:srgbClr val="000000"/>
                </a:solidFill>
                <a:ea typeface="Times" pitchFamily="2" charset="0"/>
                <a:cs typeface="Times New Roman" panose="02020603050405020304" pitchFamily="18" charset="0"/>
              </a:rPr>
              <a:t>bp</a:t>
            </a:r>
            <a:r>
              <a:rPr lang="en-US" sz="1100" dirty="0">
                <a:solidFill>
                  <a:srgbClr val="000000"/>
                </a:solidFill>
                <a:ea typeface="Times" pitchFamily="2" charset="0"/>
                <a:cs typeface="Times New Roman" panose="02020603050405020304" pitchFamily="18" charset="0"/>
              </a:rPr>
              <a:t>) does this DNA entry contain? (</a:t>
            </a:r>
            <a:r>
              <a:rPr lang="en-US" sz="1100" i="1" dirty="0">
                <a:solidFill>
                  <a:srgbClr val="000000"/>
                </a:solidFill>
                <a:ea typeface="Times" pitchFamily="2" charset="0"/>
                <a:cs typeface="Times New Roman" panose="02020603050405020304" pitchFamily="18" charset="0"/>
              </a:rPr>
              <a:t>Hint: </a:t>
            </a:r>
            <a:r>
              <a:rPr lang="en-US" sz="1100" dirty="0">
                <a:solidFill>
                  <a:srgbClr val="000000"/>
                </a:solidFill>
                <a:ea typeface="Times" pitchFamily="2" charset="0"/>
                <a:cs typeface="Times New Roman" panose="02020603050405020304" pitchFamily="18" charset="0"/>
              </a:rPr>
              <a:t>the answer is in the first line just before DNA) _______________________________________________________________</a:t>
            </a:r>
            <a:endParaRPr lang="en-US" sz="1100" dirty="0">
              <a:ea typeface="Times" pitchFamily="2" charset="0"/>
              <a:cs typeface="Times New Roman" panose="02020603050405020304" pitchFamily="18" charset="0"/>
            </a:endParaRPr>
          </a:p>
          <a:p>
            <a:pPr marR="0" lvl="0">
              <a:lnSpc>
                <a:spcPct val="115000"/>
              </a:lnSpc>
              <a:spcBef>
                <a:spcPts val="0"/>
              </a:spcBef>
              <a:spcAft>
                <a:spcPts val="0"/>
              </a:spcAft>
              <a:tabLst>
                <a:tab pos="457200" algn="l"/>
              </a:tabLst>
            </a:pPr>
            <a:endParaRPr lang="en-US" sz="1100" dirty="0">
              <a:effectLst/>
              <a:ea typeface="Times" pitchFamily="2" charset="0"/>
              <a:cs typeface="Times New Roman" panose="02020603050405020304" pitchFamily="18" charset="0"/>
            </a:endParaRPr>
          </a:p>
        </p:txBody>
      </p:sp>
      <p:pic>
        <p:nvPicPr>
          <p:cNvPr id="25" name="Picture 24" descr="Picture 2">
            <a:extLst>
              <a:ext uri="{FF2B5EF4-FFF2-40B4-BE49-F238E27FC236}">
                <a16:creationId xmlns:a16="http://schemas.microsoft.com/office/drawing/2014/main" id="{723049A0-63F3-D34C-B1BA-D95EF22DDC69}"/>
              </a:ext>
            </a:extLst>
          </p:cNvPr>
          <p:cNvPicPr/>
          <p:nvPr/>
        </p:nvPicPr>
        <p:blipFill>
          <a:blip r:embed="rId2"/>
          <a:srcRect/>
          <a:stretch>
            <a:fillRect/>
          </a:stretch>
        </p:blipFill>
        <p:spPr bwMode="auto">
          <a:xfrm>
            <a:off x="5792517" y="824167"/>
            <a:ext cx="1069340" cy="1371600"/>
          </a:xfrm>
          <a:prstGeom prst="rect">
            <a:avLst/>
          </a:prstGeom>
          <a:noFill/>
          <a:ln w="9525">
            <a:noFill/>
            <a:miter lim="800000"/>
            <a:headEnd/>
            <a:tailEnd/>
          </a:ln>
        </p:spPr>
      </p:pic>
      <p:sp>
        <p:nvSpPr>
          <p:cNvPr id="26" name="Right Arrow 25">
            <a:extLst>
              <a:ext uri="{FF2B5EF4-FFF2-40B4-BE49-F238E27FC236}">
                <a16:creationId xmlns:a16="http://schemas.microsoft.com/office/drawing/2014/main" id="{24E071CE-99B2-A544-AF7D-5B424111718C}"/>
              </a:ext>
            </a:extLst>
          </p:cNvPr>
          <p:cNvSpPr>
            <a:spLocks/>
          </p:cNvSpPr>
          <p:nvPr/>
        </p:nvSpPr>
        <p:spPr>
          <a:xfrm>
            <a:off x="5393285" y="1923211"/>
            <a:ext cx="4572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 name="Picture 29" descr="Picture 4">
            <a:extLst>
              <a:ext uri="{FF2B5EF4-FFF2-40B4-BE49-F238E27FC236}">
                <a16:creationId xmlns:a16="http://schemas.microsoft.com/office/drawing/2014/main" id="{D8E709D8-B174-8749-9F33-0665AB94977F}"/>
              </a:ext>
            </a:extLst>
          </p:cNvPr>
          <p:cNvPicPr/>
          <p:nvPr/>
        </p:nvPicPr>
        <p:blipFill>
          <a:blip r:embed="rId3"/>
          <a:srcRect/>
          <a:stretch>
            <a:fillRect/>
          </a:stretch>
        </p:blipFill>
        <p:spPr bwMode="auto">
          <a:xfrm>
            <a:off x="1012905" y="2705492"/>
            <a:ext cx="5886450" cy="66929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1" name="Left Arrow 30">
            <a:extLst>
              <a:ext uri="{FF2B5EF4-FFF2-40B4-BE49-F238E27FC236}">
                <a16:creationId xmlns:a16="http://schemas.microsoft.com/office/drawing/2014/main" id="{8DD2FCE2-EDD5-0947-A214-6F6194BEC563}"/>
              </a:ext>
            </a:extLst>
          </p:cNvPr>
          <p:cNvSpPr>
            <a:spLocks/>
          </p:cNvSpPr>
          <p:nvPr/>
        </p:nvSpPr>
        <p:spPr>
          <a:xfrm>
            <a:off x="5281341" y="2863939"/>
            <a:ext cx="571500" cy="228600"/>
          </a:xfrm>
          <a:prstGeom prst="lef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descr="Picture 1">
            <a:extLst>
              <a:ext uri="{FF2B5EF4-FFF2-40B4-BE49-F238E27FC236}">
                <a16:creationId xmlns:a16="http://schemas.microsoft.com/office/drawing/2014/main" id="{B512B7AD-CC5E-774F-8377-1B86E8FCBE6F}"/>
              </a:ext>
            </a:extLst>
          </p:cNvPr>
          <p:cNvPicPr/>
          <p:nvPr/>
        </p:nvPicPr>
        <p:blipFill>
          <a:blip r:embed="rId4"/>
          <a:srcRect/>
          <a:stretch>
            <a:fillRect/>
          </a:stretch>
        </p:blipFill>
        <p:spPr bwMode="auto">
          <a:xfrm>
            <a:off x="1349035" y="4213010"/>
            <a:ext cx="5478145" cy="522605"/>
          </a:xfrm>
          <a:prstGeom prst="rect">
            <a:avLst/>
          </a:prstGeom>
          <a:noFill/>
          <a:ln w="9525">
            <a:noFill/>
            <a:miter lim="800000"/>
            <a:headEnd/>
            <a:tailEnd/>
          </a:ln>
        </p:spPr>
      </p:pic>
      <p:sp>
        <p:nvSpPr>
          <p:cNvPr id="33" name="Down Arrow 32">
            <a:extLst>
              <a:ext uri="{FF2B5EF4-FFF2-40B4-BE49-F238E27FC236}">
                <a16:creationId xmlns:a16="http://schemas.microsoft.com/office/drawing/2014/main" id="{947EEC70-E770-9F4C-B0C9-83A297615595}"/>
              </a:ext>
            </a:extLst>
          </p:cNvPr>
          <p:cNvSpPr>
            <a:spLocks/>
          </p:cNvSpPr>
          <p:nvPr/>
        </p:nvSpPr>
        <p:spPr>
          <a:xfrm rot="10800000">
            <a:off x="2526747" y="4585772"/>
            <a:ext cx="228600" cy="457200"/>
          </a:xfrm>
          <a:prstGeom prst="down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7" name="Group 46">
            <a:extLst>
              <a:ext uri="{FF2B5EF4-FFF2-40B4-BE49-F238E27FC236}">
                <a16:creationId xmlns:a16="http://schemas.microsoft.com/office/drawing/2014/main" id="{60EA579D-CC28-ED46-A199-4EFCD6561AB1}"/>
              </a:ext>
            </a:extLst>
          </p:cNvPr>
          <p:cNvGrpSpPr/>
          <p:nvPr/>
        </p:nvGrpSpPr>
        <p:grpSpPr>
          <a:xfrm>
            <a:off x="796368" y="5126826"/>
            <a:ext cx="433073" cy="281298"/>
            <a:chOff x="757315" y="5605876"/>
            <a:chExt cx="433073" cy="281298"/>
          </a:xfrm>
        </p:grpSpPr>
        <p:sp>
          <p:nvSpPr>
            <p:cNvPr id="48" name="Oval 47">
              <a:extLst>
                <a:ext uri="{FF2B5EF4-FFF2-40B4-BE49-F238E27FC236}">
                  <a16:creationId xmlns:a16="http://schemas.microsoft.com/office/drawing/2014/main" id="{A0555571-6980-7844-BA68-4901D41A405F}"/>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CA97E2C-4AC4-384A-8A77-2A5CB55E3876}"/>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Q4</a:t>
              </a:r>
            </a:p>
          </p:txBody>
        </p:sp>
      </p:grpSp>
      <p:grpSp>
        <p:nvGrpSpPr>
          <p:cNvPr id="50" name="Group 49">
            <a:extLst>
              <a:ext uri="{FF2B5EF4-FFF2-40B4-BE49-F238E27FC236}">
                <a16:creationId xmlns:a16="http://schemas.microsoft.com/office/drawing/2014/main" id="{E48B731A-E515-9040-BE96-144A75230C57}"/>
              </a:ext>
            </a:extLst>
          </p:cNvPr>
          <p:cNvGrpSpPr/>
          <p:nvPr/>
        </p:nvGrpSpPr>
        <p:grpSpPr>
          <a:xfrm>
            <a:off x="796368" y="5789259"/>
            <a:ext cx="433073" cy="281298"/>
            <a:chOff x="757315" y="5605876"/>
            <a:chExt cx="433073" cy="281298"/>
          </a:xfrm>
        </p:grpSpPr>
        <p:sp>
          <p:nvSpPr>
            <p:cNvPr id="51" name="Oval 50">
              <a:extLst>
                <a:ext uri="{FF2B5EF4-FFF2-40B4-BE49-F238E27FC236}">
                  <a16:creationId xmlns:a16="http://schemas.microsoft.com/office/drawing/2014/main" id="{DDACA259-BE39-F447-AD39-C937B6DE7DA2}"/>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F8A9071-49B4-3443-AB2B-CF97DE80D3CD}"/>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Q5</a:t>
              </a:r>
            </a:p>
          </p:txBody>
        </p:sp>
      </p:grpSp>
      <p:grpSp>
        <p:nvGrpSpPr>
          <p:cNvPr id="53" name="Group 52">
            <a:extLst>
              <a:ext uri="{FF2B5EF4-FFF2-40B4-BE49-F238E27FC236}">
                <a16:creationId xmlns:a16="http://schemas.microsoft.com/office/drawing/2014/main" id="{D74BE372-B49F-0B4C-A240-F49E8AD37569}"/>
              </a:ext>
            </a:extLst>
          </p:cNvPr>
          <p:cNvGrpSpPr/>
          <p:nvPr/>
        </p:nvGrpSpPr>
        <p:grpSpPr>
          <a:xfrm>
            <a:off x="796368" y="6726380"/>
            <a:ext cx="433073" cy="281298"/>
            <a:chOff x="757315" y="5605876"/>
            <a:chExt cx="433073" cy="281298"/>
          </a:xfrm>
        </p:grpSpPr>
        <p:sp>
          <p:nvSpPr>
            <p:cNvPr id="56" name="Oval 55">
              <a:extLst>
                <a:ext uri="{FF2B5EF4-FFF2-40B4-BE49-F238E27FC236}">
                  <a16:creationId xmlns:a16="http://schemas.microsoft.com/office/drawing/2014/main" id="{7FFB57DF-AE51-BC4E-B623-5B87E273C9E3}"/>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C44544D-5416-254D-91BA-8EBE6E4B33CD}"/>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Q6</a:t>
              </a:r>
            </a:p>
          </p:txBody>
        </p:sp>
      </p:grpSp>
      <p:grpSp>
        <p:nvGrpSpPr>
          <p:cNvPr id="66" name="Group 65">
            <a:extLst>
              <a:ext uri="{FF2B5EF4-FFF2-40B4-BE49-F238E27FC236}">
                <a16:creationId xmlns:a16="http://schemas.microsoft.com/office/drawing/2014/main" id="{54EBC35D-198A-834E-9C93-3DD4BFE0F792}"/>
              </a:ext>
            </a:extLst>
          </p:cNvPr>
          <p:cNvGrpSpPr/>
          <p:nvPr/>
        </p:nvGrpSpPr>
        <p:grpSpPr>
          <a:xfrm>
            <a:off x="796368" y="7573780"/>
            <a:ext cx="433073" cy="281298"/>
            <a:chOff x="757315" y="5605876"/>
            <a:chExt cx="433073" cy="281298"/>
          </a:xfrm>
        </p:grpSpPr>
        <p:sp>
          <p:nvSpPr>
            <p:cNvPr id="67" name="Oval 66">
              <a:extLst>
                <a:ext uri="{FF2B5EF4-FFF2-40B4-BE49-F238E27FC236}">
                  <a16:creationId xmlns:a16="http://schemas.microsoft.com/office/drawing/2014/main" id="{C658DA99-F7B0-1443-A116-76098F394E7B}"/>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F79A3F1-9C77-3547-8BCB-C67205585A1F}"/>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Q7</a:t>
              </a:r>
            </a:p>
          </p:txBody>
        </p:sp>
      </p:grpSp>
      <p:grpSp>
        <p:nvGrpSpPr>
          <p:cNvPr id="75" name="Group 74">
            <a:extLst>
              <a:ext uri="{FF2B5EF4-FFF2-40B4-BE49-F238E27FC236}">
                <a16:creationId xmlns:a16="http://schemas.microsoft.com/office/drawing/2014/main" id="{6C11EF41-E3F3-FD45-AF4B-E9A30F4B55AB}"/>
              </a:ext>
            </a:extLst>
          </p:cNvPr>
          <p:cNvGrpSpPr/>
          <p:nvPr/>
        </p:nvGrpSpPr>
        <p:grpSpPr>
          <a:xfrm>
            <a:off x="796368" y="8118139"/>
            <a:ext cx="433073" cy="281298"/>
            <a:chOff x="757315" y="5605876"/>
            <a:chExt cx="433073" cy="281298"/>
          </a:xfrm>
        </p:grpSpPr>
        <p:sp>
          <p:nvSpPr>
            <p:cNvPr id="76" name="Oval 75">
              <a:extLst>
                <a:ext uri="{FF2B5EF4-FFF2-40B4-BE49-F238E27FC236}">
                  <a16:creationId xmlns:a16="http://schemas.microsoft.com/office/drawing/2014/main" id="{9AD5A6D1-E735-9641-8276-2E696F57E021}"/>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3D8D7DA3-29CF-BE41-B7AB-103BADB5AD2A}"/>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Q8</a:t>
              </a:r>
            </a:p>
          </p:txBody>
        </p:sp>
      </p:grpSp>
      <p:grpSp>
        <p:nvGrpSpPr>
          <p:cNvPr id="78" name="Group 77">
            <a:extLst>
              <a:ext uri="{FF2B5EF4-FFF2-40B4-BE49-F238E27FC236}">
                <a16:creationId xmlns:a16="http://schemas.microsoft.com/office/drawing/2014/main" id="{D92A3258-24CE-4A42-B843-6DAD66D4A2E6}"/>
              </a:ext>
            </a:extLst>
          </p:cNvPr>
          <p:cNvGrpSpPr/>
          <p:nvPr/>
        </p:nvGrpSpPr>
        <p:grpSpPr>
          <a:xfrm>
            <a:off x="796368" y="8559557"/>
            <a:ext cx="433073" cy="281298"/>
            <a:chOff x="757315" y="5605876"/>
            <a:chExt cx="433073" cy="281298"/>
          </a:xfrm>
        </p:grpSpPr>
        <p:sp>
          <p:nvSpPr>
            <p:cNvPr id="79" name="Oval 78">
              <a:extLst>
                <a:ext uri="{FF2B5EF4-FFF2-40B4-BE49-F238E27FC236}">
                  <a16:creationId xmlns:a16="http://schemas.microsoft.com/office/drawing/2014/main" id="{D99E5CD3-7B46-854D-912F-6C3E92AD0DB0}"/>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C368084-C581-DA41-80E9-A3A78BB407A5}"/>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Q9</a:t>
              </a:r>
            </a:p>
          </p:txBody>
        </p:sp>
      </p:grpSp>
      <p:sp>
        <p:nvSpPr>
          <p:cNvPr id="82" name="Rectangle 81">
            <a:extLst>
              <a:ext uri="{FF2B5EF4-FFF2-40B4-BE49-F238E27FC236}">
                <a16:creationId xmlns:a16="http://schemas.microsoft.com/office/drawing/2014/main" id="{B78C3277-DE98-8842-AFA4-A5656F4713D5}"/>
              </a:ext>
            </a:extLst>
          </p:cNvPr>
          <p:cNvSpPr/>
          <p:nvPr/>
        </p:nvSpPr>
        <p:spPr>
          <a:xfrm>
            <a:off x="3132054" y="9135207"/>
            <a:ext cx="1508289" cy="230832"/>
          </a:xfrm>
          <a:prstGeom prst="rect">
            <a:avLst/>
          </a:prstGeom>
        </p:spPr>
        <p:txBody>
          <a:bodyPr wrap="square">
            <a:spAutoFit/>
          </a:bodyPr>
          <a:lstStyle/>
          <a:p>
            <a:pPr algn="ctr"/>
            <a:r>
              <a:rPr lang="en-US" sz="900" b="1" i="1" dirty="0"/>
              <a:t>Continued on page 6…</a:t>
            </a:r>
          </a:p>
        </p:txBody>
      </p:sp>
      <p:pic>
        <p:nvPicPr>
          <p:cNvPr id="34" name="Picture 33">
            <a:extLst>
              <a:ext uri="{FF2B5EF4-FFF2-40B4-BE49-F238E27FC236}">
                <a16:creationId xmlns:a16="http://schemas.microsoft.com/office/drawing/2014/main" id="{BD6D259F-AD66-284B-A19E-4502CFDC77CA}"/>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
        <p:nvSpPr>
          <p:cNvPr id="38" name="Rectangle 37">
            <a:extLst>
              <a:ext uri="{FF2B5EF4-FFF2-40B4-BE49-F238E27FC236}">
                <a16:creationId xmlns:a16="http://schemas.microsoft.com/office/drawing/2014/main" id="{6D7FE3EB-547D-AB46-967B-A790A6A46B10}"/>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9" name="Picture 38">
            <a:extLst>
              <a:ext uri="{FF2B5EF4-FFF2-40B4-BE49-F238E27FC236}">
                <a16:creationId xmlns:a16="http://schemas.microsoft.com/office/drawing/2014/main" id="{33DB44FD-35DB-F840-942A-2573E7AE3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83966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6</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1062755"/>
            <a:ext cx="6152718" cy="4832092"/>
          </a:xfrm>
          <a:prstGeom prst="rect">
            <a:avLst/>
          </a:prstGeom>
        </p:spPr>
        <p:txBody>
          <a:bodyPr wrap="square">
            <a:spAutoFit/>
          </a:bodyPr>
          <a:lstStyle/>
          <a:p>
            <a:pPr marL="228600" indent="-228600">
              <a:buFont typeface="+mj-lt"/>
              <a:buAutoNum type="arabicPeriod" startAt="9"/>
            </a:pPr>
            <a:r>
              <a:rPr lang="en-US" sz="1100" dirty="0"/>
              <a:t>Scroll through the complete reference report on this sequence.  </a:t>
            </a:r>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pPr marL="228600" indent="-228600">
              <a:buFont typeface="+mj-lt"/>
              <a:buAutoNum type="arabicPeriod" startAt="10"/>
            </a:pPr>
            <a:r>
              <a:rPr lang="en-US" sz="1100" dirty="0"/>
              <a:t>Click on the </a:t>
            </a:r>
            <a:r>
              <a:rPr lang="en-US" sz="1100" b="1" dirty="0"/>
              <a:t>PUBMED ‘8505978</a:t>
            </a:r>
            <a:r>
              <a:rPr lang="en-US" sz="1100" dirty="0"/>
              <a:t>’ to directly link to the title, authors, and abstract of the published paper!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lvl="0" indent="-228600">
              <a:buFont typeface="+mj-lt"/>
              <a:buAutoNum type="arabicPeriod" startAt="11"/>
            </a:pPr>
            <a:r>
              <a:rPr lang="en-US" sz="1100" dirty="0"/>
              <a:t>Go back and select the </a:t>
            </a:r>
            <a:r>
              <a:rPr lang="en-US" sz="1100" b="1" dirty="0"/>
              <a:t>NIH</a:t>
            </a:r>
            <a:r>
              <a:rPr lang="en-US" sz="1100" dirty="0"/>
              <a:t> link in the top left corner of the screen to return to the NCBI home page.  </a:t>
            </a:r>
            <a:endParaRPr lang="en-US" sz="1100" b="1" dirty="0"/>
          </a:p>
          <a:p>
            <a:pPr marL="228600" indent="-228600">
              <a:buFont typeface="+mj-lt"/>
              <a:buAutoNum type="arabicPeriod" startAt="7"/>
            </a:pPr>
            <a:endParaRPr lang="en-US" sz="1100" b="1" dirty="0"/>
          </a:p>
          <a:p>
            <a:endParaRPr lang="en-US" sz="1100" b="1" dirty="0"/>
          </a:p>
        </p:txBody>
      </p:sp>
      <p:sp>
        <p:nvSpPr>
          <p:cNvPr id="58" name="Rectangle 57">
            <a:extLst>
              <a:ext uri="{FF2B5EF4-FFF2-40B4-BE49-F238E27FC236}">
                <a16:creationId xmlns:a16="http://schemas.microsoft.com/office/drawing/2014/main" id="{1DCDFA4B-A6D2-5F41-9551-032263A0D664}"/>
              </a:ext>
            </a:extLst>
          </p:cNvPr>
          <p:cNvSpPr/>
          <p:nvPr/>
        </p:nvSpPr>
        <p:spPr>
          <a:xfrm>
            <a:off x="879771" y="4198831"/>
            <a:ext cx="6152718" cy="836704"/>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is the title of the research article that published this gene sequence?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p:txBody>
      </p:sp>
      <p:sp>
        <p:nvSpPr>
          <p:cNvPr id="2" name="Rectangle 1">
            <a:extLst>
              <a:ext uri="{FF2B5EF4-FFF2-40B4-BE49-F238E27FC236}">
                <a16:creationId xmlns:a16="http://schemas.microsoft.com/office/drawing/2014/main" id="{5569CACD-1FB1-594C-B5B6-0D0B1593F00C}"/>
              </a:ext>
            </a:extLst>
          </p:cNvPr>
          <p:cNvSpPr/>
          <p:nvPr/>
        </p:nvSpPr>
        <p:spPr>
          <a:xfrm>
            <a:off x="1811125" y="1424052"/>
            <a:ext cx="3886200" cy="1107996"/>
          </a:xfrm>
          <a:prstGeom prst="rect">
            <a:avLst/>
          </a:prstGeom>
        </p:spPr>
        <p:txBody>
          <a:bodyPr>
            <a:spAutoFit/>
          </a:bodyPr>
          <a:lstStyle/>
          <a:p>
            <a:pPr algn="ctr"/>
            <a:r>
              <a:rPr lang="en-US" sz="1100" dirty="0"/>
              <a:t>A lot of information may seem confusing, but it is all there to provide scientists with as much information as possible about this sequence. This data is formatted into what is called a “</a:t>
            </a:r>
            <a:r>
              <a:rPr lang="en-US" sz="1100" dirty="0" err="1"/>
              <a:t>flatfile</a:t>
            </a:r>
            <a:r>
              <a:rPr lang="en-US" sz="1100" dirty="0"/>
              <a:t>”. At the bottom of the screen, you will find the nucleotide sequence (all of the A,T,G,C base pairs in this gene) of this gene.  </a:t>
            </a:r>
          </a:p>
        </p:txBody>
      </p:sp>
      <p:sp>
        <p:nvSpPr>
          <p:cNvPr id="44" name="Rounded Rectangle 43">
            <a:extLst>
              <a:ext uri="{FF2B5EF4-FFF2-40B4-BE49-F238E27FC236}">
                <a16:creationId xmlns:a16="http://schemas.microsoft.com/office/drawing/2014/main" id="{942BEFD3-3262-DE48-B281-768F3A14B83F}"/>
              </a:ext>
            </a:extLst>
          </p:cNvPr>
          <p:cNvSpPr/>
          <p:nvPr/>
        </p:nvSpPr>
        <p:spPr>
          <a:xfrm>
            <a:off x="1811125" y="1384360"/>
            <a:ext cx="3886200" cy="1175969"/>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4BF26A56-02FD-8647-910C-6E96A61ECF3E}"/>
              </a:ext>
            </a:extLst>
          </p:cNvPr>
          <p:cNvSpPr/>
          <p:nvPr/>
        </p:nvSpPr>
        <p:spPr>
          <a:xfrm>
            <a:off x="2394407" y="3227751"/>
            <a:ext cx="2638175" cy="618456"/>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A8A052-1BB2-A54A-BD2C-5CA746B10A83}"/>
              </a:ext>
            </a:extLst>
          </p:cNvPr>
          <p:cNvSpPr/>
          <p:nvPr/>
        </p:nvSpPr>
        <p:spPr>
          <a:xfrm>
            <a:off x="2496335" y="3246042"/>
            <a:ext cx="2515779" cy="600164"/>
          </a:xfrm>
          <a:prstGeom prst="rect">
            <a:avLst/>
          </a:prstGeom>
        </p:spPr>
        <p:txBody>
          <a:bodyPr wrap="square">
            <a:spAutoFit/>
          </a:bodyPr>
          <a:lstStyle/>
          <a:p>
            <a:pPr algn="ctr"/>
            <a:r>
              <a:rPr lang="en-US" sz="1100" dirty="0"/>
              <a:t>Amazing, now you can read the research article that discovered this nucleotide sequence.</a:t>
            </a:r>
          </a:p>
        </p:txBody>
      </p:sp>
      <p:grpSp>
        <p:nvGrpSpPr>
          <p:cNvPr id="46" name="Group 45">
            <a:extLst>
              <a:ext uri="{FF2B5EF4-FFF2-40B4-BE49-F238E27FC236}">
                <a16:creationId xmlns:a16="http://schemas.microsoft.com/office/drawing/2014/main" id="{C55EB2AD-AB2A-0545-8BA2-E9FC75DD04A0}"/>
              </a:ext>
            </a:extLst>
          </p:cNvPr>
          <p:cNvGrpSpPr/>
          <p:nvPr/>
        </p:nvGrpSpPr>
        <p:grpSpPr>
          <a:xfrm>
            <a:off x="1916716" y="7494947"/>
            <a:ext cx="3675016" cy="502329"/>
            <a:chOff x="2405674" y="4579769"/>
            <a:chExt cx="3675016" cy="502329"/>
          </a:xfrm>
        </p:grpSpPr>
        <p:sp>
          <p:nvSpPr>
            <p:cNvPr id="47" name="Rounded Rectangle 46">
              <a:extLst>
                <a:ext uri="{FF2B5EF4-FFF2-40B4-BE49-F238E27FC236}">
                  <a16:creationId xmlns:a16="http://schemas.microsoft.com/office/drawing/2014/main" id="{807AD8BB-C838-6946-8EE8-F94E4CFA6AF2}"/>
                </a:ext>
              </a:extLst>
            </p:cNvPr>
            <p:cNvSpPr/>
            <p:nvPr/>
          </p:nvSpPr>
          <p:spPr>
            <a:xfrm>
              <a:off x="2405674" y="4579769"/>
              <a:ext cx="3675016" cy="430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798369D-90C8-3B47-A467-F17F7E70C6B6}"/>
                </a:ext>
              </a:extLst>
            </p:cNvPr>
            <p:cNvSpPr txBox="1"/>
            <p:nvPr/>
          </p:nvSpPr>
          <p:spPr>
            <a:xfrm>
              <a:off x="2405674" y="4651211"/>
              <a:ext cx="3675016" cy="430887"/>
            </a:xfrm>
            <a:prstGeom prst="rect">
              <a:avLst/>
            </a:prstGeom>
            <a:noFill/>
          </p:spPr>
          <p:txBody>
            <a:bodyPr wrap="square" rtlCol="0">
              <a:spAutoFit/>
            </a:bodyPr>
            <a:lstStyle/>
            <a:p>
              <a:pPr algn="ctr"/>
              <a:r>
                <a:rPr lang="en-US" sz="1100" b="1" dirty="0"/>
                <a:t>Congratulations! You have completed Module 1.</a:t>
              </a:r>
            </a:p>
            <a:p>
              <a:pPr algn="ctr"/>
              <a:endParaRPr lang="en-US" sz="1100" b="1" dirty="0"/>
            </a:p>
          </p:txBody>
        </p:sp>
      </p:grpSp>
      <p:grpSp>
        <p:nvGrpSpPr>
          <p:cNvPr id="50" name="Group 49">
            <a:extLst>
              <a:ext uri="{FF2B5EF4-FFF2-40B4-BE49-F238E27FC236}">
                <a16:creationId xmlns:a16="http://schemas.microsoft.com/office/drawing/2014/main" id="{C23A99B8-E9F5-EE48-B6FE-FAA887611EC2}"/>
              </a:ext>
            </a:extLst>
          </p:cNvPr>
          <p:cNvGrpSpPr/>
          <p:nvPr/>
        </p:nvGrpSpPr>
        <p:grpSpPr>
          <a:xfrm>
            <a:off x="768192" y="4215797"/>
            <a:ext cx="433073" cy="274320"/>
            <a:chOff x="772113" y="5612854"/>
            <a:chExt cx="433073" cy="274320"/>
          </a:xfrm>
        </p:grpSpPr>
        <p:sp>
          <p:nvSpPr>
            <p:cNvPr id="51" name="Oval 50">
              <a:extLst>
                <a:ext uri="{FF2B5EF4-FFF2-40B4-BE49-F238E27FC236}">
                  <a16:creationId xmlns:a16="http://schemas.microsoft.com/office/drawing/2014/main" id="{FC1FF22A-F93E-4E4C-A2C5-408F716A020F}"/>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49E6290-5E16-8141-8160-6000304FD1D6}"/>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Q10</a:t>
              </a:r>
            </a:p>
          </p:txBody>
        </p:sp>
      </p:grpSp>
      <p:pic>
        <p:nvPicPr>
          <p:cNvPr id="20" name="Picture 19">
            <a:extLst>
              <a:ext uri="{FF2B5EF4-FFF2-40B4-BE49-F238E27FC236}">
                <a16:creationId xmlns:a16="http://schemas.microsoft.com/office/drawing/2014/main" id="{8334E27E-3FFB-564F-9739-9FE89B236013}"/>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23" name="Rectangle 22">
            <a:extLst>
              <a:ext uri="{FF2B5EF4-FFF2-40B4-BE49-F238E27FC236}">
                <a16:creationId xmlns:a16="http://schemas.microsoft.com/office/drawing/2014/main" id="{4ABBD7D8-09A8-4949-9488-F1469C0169D5}"/>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4" name="Picture 23">
            <a:extLst>
              <a:ext uri="{FF2B5EF4-FFF2-40B4-BE49-F238E27FC236}">
                <a16:creationId xmlns:a16="http://schemas.microsoft.com/office/drawing/2014/main" id="{AD55EA47-6C77-BF46-B5D7-65CDE7177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pic>
        <p:nvPicPr>
          <p:cNvPr id="6" name="Picture 5">
            <a:extLst>
              <a:ext uri="{FF2B5EF4-FFF2-40B4-BE49-F238E27FC236}">
                <a16:creationId xmlns:a16="http://schemas.microsoft.com/office/drawing/2014/main" id="{5D02914D-2B84-AA4A-17A5-4BFBD4E62BCA}"/>
              </a:ext>
            </a:extLst>
          </p:cNvPr>
          <p:cNvPicPr>
            <a:picLocks noChangeAspect="1"/>
          </p:cNvPicPr>
          <p:nvPr/>
        </p:nvPicPr>
        <p:blipFill rotWithShape="1">
          <a:blip r:embed="rId4"/>
          <a:srcRect l="972" t="-5973"/>
          <a:stretch/>
        </p:blipFill>
        <p:spPr>
          <a:xfrm>
            <a:off x="1412240" y="5588000"/>
            <a:ext cx="5080000" cy="659471"/>
          </a:xfrm>
          <a:prstGeom prst="rect">
            <a:avLst/>
          </a:prstGeom>
        </p:spPr>
      </p:pic>
    </p:spTree>
    <p:extLst>
      <p:ext uri="{BB962C8B-B14F-4D97-AF65-F5344CB8AC3E}">
        <p14:creationId xmlns:p14="http://schemas.microsoft.com/office/powerpoint/2010/main" val="248558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0C5CDF-7466-634B-A51B-D8D03D229414}"/>
              </a:ext>
            </a:extLst>
          </p:cNvPr>
          <p:cNvSpPr/>
          <p:nvPr/>
        </p:nvSpPr>
        <p:spPr>
          <a:xfrm>
            <a:off x="758765" y="1111338"/>
            <a:ext cx="6386753" cy="1011888"/>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7</a:t>
            </a:fld>
            <a:endParaRPr lang="en-US" dirty="0"/>
          </a:p>
        </p:txBody>
      </p:sp>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Module 2: BLAST Searching</a:t>
            </a:r>
          </a:p>
        </p:txBody>
      </p:sp>
      <p:sp>
        <p:nvSpPr>
          <p:cNvPr id="28" name="Rectangle 27">
            <a:extLst>
              <a:ext uri="{FF2B5EF4-FFF2-40B4-BE49-F238E27FC236}">
                <a16:creationId xmlns:a16="http://schemas.microsoft.com/office/drawing/2014/main" id="{F944A116-71EB-6444-B0C0-1988833818BB}"/>
              </a:ext>
            </a:extLst>
          </p:cNvPr>
          <p:cNvSpPr/>
          <p:nvPr/>
        </p:nvSpPr>
        <p:spPr>
          <a:xfrm>
            <a:off x="879771" y="1149787"/>
            <a:ext cx="6152718" cy="7032694"/>
          </a:xfrm>
          <a:prstGeom prst="rect">
            <a:avLst/>
          </a:prstGeom>
        </p:spPr>
        <p:txBody>
          <a:bodyPr wrap="square">
            <a:spAutoFit/>
          </a:bodyPr>
          <a:lstStyle/>
          <a:p>
            <a:pPr algn="just"/>
            <a:r>
              <a:rPr lang="en-US" sz="1100" b="1" dirty="0"/>
              <a:t>OBJECTIVE: </a:t>
            </a:r>
            <a:r>
              <a:rPr lang="en-US" sz="1100" dirty="0"/>
              <a:t>The goal of this module is to retrieve genetic sequence data from the NCBI database that identifies the ‘</a:t>
            </a:r>
            <a:r>
              <a:rPr lang="en-US" sz="1100" i="1" dirty="0"/>
              <a:t>Wolbachia</a:t>
            </a:r>
            <a:r>
              <a:rPr lang="en-US" sz="1100" dirty="0"/>
              <a:t> sequence’ you generated. The Basic Local Alignment Search Tool (BLAST) is an essential tool for comparing a DNA or protein sequence to other sequences in various organisms.  Two of the most common uses are to a) determine the identity of a particular sequence and b) identify closely related organisms that also contain this particular DNA sequence.</a:t>
            </a:r>
          </a:p>
          <a:p>
            <a:pPr algn="just"/>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endParaRPr lang="en-US" sz="1100" dirty="0"/>
          </a:p>
          <a:p>
            <a:endParaRPr lang="en-US" sz="1100" dirty="0"/>
          </a:p>
          <a:p>
            <a:pPr marL="228600" indent="-228600">
              <a:buFont typeface="+mj-lt"/>
              <a:buAutoNum type="arabicPeriod"/>
            </a:pPr>
            <a:endParaRPr lang="en-US" sz="1100" dirty="0"/>
          </a:p>
          <a:p>
            <a:pPr marL="228600" indent="-228600">
              <a:buFont typeface="+mj-lt"/>
              <a:buAutoNum type="arabicPeriod"/>
            </a:pPr>
            <a:r>
              <a:rPr lang="en-US" sz="1100" dirty="0"/>
              <a:t>Begin by linking to the </a:t>
            </a:r>
            <a:r>
              <a:rPr lang="en-US" sz="1100" b="1" dirty="0"/>
              <a:t>NCBI</a:t>
            </a:r>
            <a:r>
              <a:rPr lang="en-US" sz="1100" dirty="0"/>
              <a:t> homepage. </a:t>
            </a:r>
          </a:p>
          <a:p>
            <a:endParaRPr lang="en-US" sz="1100" dirty="0"/>
          </a:p>
          <a:p>
            <a:pPr marL="228600" indent="-228600">
              <a:buFont typeface="+mj-lt"/>
              <a:buAutoNum type="arabicPeriod" startAt="2"/>
            </a:pPr>
            <a:r>
              <a:rPr lang="en-US" sz="1100" dirty="0"/>
              <a:t>Select</a:t>
            </a:r>
            <a:r>
              <a:rPr lang="en-US" sz="1100" b="1" dirty="0"/>
              <a:t> BLAST</a:t>
            </a:r>
            <a:r>
              <a:rPr lang="en-US" sz="1100" dirty="0"/>
              <a:t> in the right menu bar under “Popular Resources.” </a:t>
            </a:r>
          </a:p>
          <a:p>
            <a:pPr algn="ctr"/>
            <a:r>
              <a:rPr lang="en-US" sz="1100" dirty="0">
                <a:solidFill>
                  <a:schemeClr val="accent2">
                    <a:lumMod val="50000"/>
                  </a:schemeClr>
                </a:solidFill>
              </a:rPr>
              <a:t>	</a:t>
            </a: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lvl="0" indent="-228600">
              <a:buFont typeface="+mj-lt"/>
              <a:buAutoNum type="arabicPeriod" startAt="3"/>
            </a:pPr>
            <a:r>
              <a:rPr lang="en-US" sz="1100" dirty="0"/>
              <a:t>Select</a:t>
            </a:r>
            <a:r>
              <a:rPr lang="en-US" sz="1100" b="1" dirty="0"/>
              <a:t> Nucleotide BLAST </a:t>
            </a:r>
            <a:r>
              <a:rPr lang="en-US" sz="1100" dirty="0"/>
              <a:t>under the Web BLAST category.</a:t>
            </a:r>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lvl="0"/>
            <a:endParaRPr lang="en-US" sz="1100" dirty="0"/>
          </a:p>
          <a:p>
            <a:pPr marL="228600" indent="-228600">
              <a:buFont typeface="+mj-lt"/>
              <a:buAutoNum type="arabicPeriod" startAt="4"/>
            </a:pPr>
            <a:r>
              <a:rPr lang="en-US" sz="1100" dirty="0"/>
              <a:t>Input your own, random nucleotides (A,T,G,C) that fill one complete line in the blank box at the top under “Enter Query Sequence”. Your sequence is referred to as the query sequence. (Make sure that the “Align two or more sequences box is unchecked.)</a:t>
            </a:r>
          </a:p>
          <a:p>
            <a:pPr marL="228600" lvl="0" indent="-228600">
              <a:buFont typeface="+mj-lt"/>
              <a:buAutoNum type="arabicPeriod" startAt="4"/>
            </a:pPr>
            <a:endParaRPr lang="en-US" sz="1100" b="1" dirty="0"/>
          </a:p>
          <a:p>
            <a:endParaRPr lang="en-US" sz="1100" b="1" dirty="0"/>
          </a:p>
        </p:txBody>
      </p:sp>
      <p:sp>
        <p:nvSpPr>
          <p:cNvPr id="4" name="Rectangle 3">
            <a:extLst>
              <a:ext uri="{FF2B5EF4-FFF2-40B4-BE49-F238E27FC236}">
                <a16:creationId xmlns:a16="http://schemas.microsoft.com/office/drawing/2014/main" id="{60E74015-DA25-F146-B310-ECB8E6911D10}"/>
              </a:ext>
            </a:extLst>
          </p:cNvPr>
          <p:cNvSpPr/>
          <p:nvPr/>
        </p:nvSpPr>
        <p:spPr>
          <a:xfrm>
            <a:off x="1924245" y="2353620"/>
            <a:ext cx="3886200" cy="1446486"/>
          </a:xfrm>
          <a:prstGeom prst="rect">
            <a:avLst/>
          </a:prstGeom>
        </p:spPr>
        <p:txBody>
          <a:bodyPr wrap="square">
            <a:spAutoFit/>
          </a:bodyPr>
          <a:lstStyle/>
          <a:p>
            <a:pPr algn="ctr">
              <a:lnSpc>
                <a:spcPct val="115000"/>
              </a:lnSpc>
            </a:pPr>
            <a:r>
              <a:rPr lang="en-US" sz="1100" b="1" dirty="0">
                <a:latin typeface="Times New Roman" panose="02020603050405020304" pitchFamily="18" charset="0"/>
                <a:ea typeface="Times" pitchFamily="2" charset="0"/>
                <a:cs typeface="Times New Roman" panose="02020603050405020304" pitchFamily="18" charset="0"/>
              </a:rPr>
              <a:t>A slide show introduction (optional)</a:t>
            </a:r>
            <a:r>
              <a:rPr lang="en-US" sz="1100" dirty="0">
                <a:latin typeface="Times New Roman" panose="02020603050405020304" pitchFamily="18" charset="0"/>
                <a:ea typeface="Times" pitchFamily="2" charset="0"/>
                <a:cs typeface="Times New Roman" panose="02020603050405020304" pitchFamily="18" charset="0"/>
              </a:rPr>
              <a:t>:  </a:t>
            </a:r>
            <a:r>
              <a:rPr lang="en-US" sz="1100" dirty="0">
                <a:solidFill>
                  <a:srgbClr val="000000"/>
                </a:solidFill>
                <a:latin typeface="Times New Roman" panose="02020603050405020304" pitchFamily="18" charset="0"/>
                <a:ea typeface="Times" pitchFamily="2" charset="0"/>
                <a:cs typeface="Times New Roman" panose="02020603050405020304" pitchFamily="18" charset="0"/>
              </a:rPr>
              <a:t>Begin by linking to a BLAST for beginners slide show that is simple and easy to follow (</a:t>
            </a:r>
            <a:r>
              <a:rPr lang="en-US" sz="1100" b="1" u="sng" dirty="0">
                <a:solidFill>
                  <a:schemeClr val="accent2">
                    <a:lumMod val="50000"/>
                  </a:schemeClr>
                </a:solidFill>
                <a:latin typeface="Times New Roman" panose="02020603050405020304" pitchFamily="18" charset="0"/>
                <a:ea typeface="Times"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https://digitalworldbiology.com/tutorial/blast-for-beginners</a:t>
            </a:r>
            <a:r>
              <a:rPr lang="en-US" sz="1100" dirty="0">
                <a:solidFill>
                  <a:srgbClr val="000000"/>
                </a:solidFill>
                <a:latin typeface="Times New Roman" panose="02020603050405020304" pitchFamily="18" charset="0"/>
                <a:ea typeface="Times" pitchFamily="2" charset="0"/>
                <a:cs typeface="Times New Roman" panose="02020603050405020304" pitchFamily="18" charset="0"/>
              </a:rPr>
              <a:t>).  Let the slide show guide your learning by clicking on the bright green arrow to proceed through the pages. It is meant to give a general feel for using BLAST and it is not necessary to complete the whole slide show.</a:t>
            </a:r>
            <a:endParaRPr lang="en-US" sz="1100" dirty="0">
              <a:effectLst/>
              <a:latin typeface="Times" pitchFamily="2" charset="0"/>
              <a:ea typeface="Times" pitchFamily="2"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A2615533-B64C-E54C-B88A-F28401D30E67}"/>
              </a:ext>
            </a:extLst>
          </p:cNvPr>
          <p:cNvSpPr/>
          <p:nvPr/>
        </p:nvSpPr>
        <p:spPr>
          <a:xfrm>
            <a:off x="1830069" y="2280137"/>
            <a:ext cx="4050285" cy="1568194"/>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1DA79B-B4E0-C148-86D1-B42476618010}"/>
              </a:ext>
            </a:extLst>
          </p:cNvPr>
          <p:cNvSpPr/>
          <p:nvPr/>
        </p:nvSpPr>
        <p:spPr>
          <a:xfrm>
            <a:off x="1599982" y="4877787"/>
            <a:ext cx="1982204" cy="938719"/>
          </a:xfrm>
          <a:prstGeom prst="rect">
            <a:avLst/>
          </a:prstGeom>
        </p:spPr>
        <p:txBody>
          <a:bodyPr wrap="square">
            <a:spAutoFit/>
          </a:bodyPr>
          <a:lstStyle/>
          <a:p>
            <a:pPr algn="ctr"/>
            <a:r>
              <a:rPr lang="en-US" sz="1100" dirty="0"/>
              <a:t>With your new knowledge of Sequence Searching and BLAST, let’s begin with a sequence you make up and then your </a:t>
            </a:r>
            <a:r>
              <a:rPr lang="en-US" sz="1100" i="1" dirty="0"/>
              <a:t>Wolbachia</a:t>
            </a:r>
            <a:r>
              <a:rPr lang="en-US" sz="1100" dirty="0"/>
              <a:t> sequence. </a:t>
            </a:r>
          </a:p>
        </p:txBody>
      </p:sp>
      <p:sp>
        <p:nvSpPr>
          <p:cNvPr id="24" name="Rounded Rectangle 23">
            <a:extLst>
              <a:ext uri="{FF2B5EF4-FFF2-40B4-BE49-F238E27FC236}">
                <a16:creationId xmlns:a16="http://schemas.microsoft.com/office/drawing/2014/main" id="{8C9F2739-87DB-564F-ADB8-1EAB2E658E8A}"/>
              </a:ext>
            </a:extLst>
          </p:cNvPr>
          <p:cNvSpPr/>
          <p:nvPr/>
        </p:nvSpPr>
        <p:spPr>
          <a:xfrm>
            <a:off x="1508289" y="4843677"/>
            <a:ext cx="2149311" cy="1011888"/>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cintosh HD:Users:Synergy:Desktop:Screen Shot 2018-11-27 at 12.47.24 PM.png">
            <a:extLst>
              <a:ext uri="{FF2B5EF4-FFF2-40B4-BE49-F238E27FC236}">
                <a16:creationId xmlns:a16="http://schemas.microsoft.com/office/drawing/2014/main" id="{15C15760-2181-4146-AC35-00F03E5FC2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6549" y="4606600"/>
            <a:ext cx="1316990" cy="1460500"/>
          </a:xfrm>
          <a:prstGeom prst="rect">
            <a:avLst/>
          </a:prstGeom>
          <a:noFill/>
          <a:ln>
            <a:noFill/>
          </a:ln>
        </p:spPr>
      </p:pic>
      <p:sp>
        <p:nvSpPr>
          <p:cNvPr id="26" name="Right Arrow 25">
            <a:extLst>
              <a:ext uri="{FF2B5EF4-FFF2-40B4-BE49-F238E27FC236}">
                <a16:creationId xmlns:a16="http://schemas.microsoft.com/office/drawing/2014/main" id="{3B25B520-B7C1-7043-A99D-98050D67F7C7}"/>
              </a:ext>
            </a:extLst>
          </p:cNvPr>
          <p:cNvSpPr>
            <a:spLocks/>
          </p:cNvSpPr>
          <p:nvPr/>
        </p:nvSpPr>
        <p:spPr>
          <a:xfrm rot="10800000">
            <a:off x="5029449" y="5063800"/>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descr="Macintosh HD:private:var:folders:v_:6w0j3p_17394qpv9vpy15ssr0000gr:T:TemporaryItems:Screen Shot 2018-11-27 at 12.49.42 PM.png">
            <a:extLst>
              <a:ext uri="{FF2B5EF4-FFF2-40B4-BE49-F238E27FC236}">
                <a16:creationId xmlns:a16="http://schemas.microsoft.com/office/drawing/2014/main" id="{7F6BB4D0-AFC8-D64D-9969-6E11286A38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04102" y="6249490"/>
            <a:ext cx="1316990" cy="865249"/>
          </a:xfrm>
          <a:prstGeom prst="rect">
            <a:avLst/>
          </a:prstGeom>
          <a:noFill/>
          <a:ln>
            <a:noFill/>
          </a:ln>
        </p:spPr>
      </p:pic>
      <p:pic>
        <p:nvPicPr>
          <p:cNvPr id="30" name="Picture 29" descr="Picture 1">
            <a:extLst>
              <a:ext uri="{FF2B5EF4-FFF2-40B4-BE49-F238E27FC236}">
                <a16:creationId xmlns:a16="http://schemas.microsoft.com/office/drawing/2014/main" id="{A4B30B30-06AA-3D41-ADF3-CDC6A1B19C70}"/>
              </a:ext>
            </a:extLst>
          </p:cNvPr>
          <p:cNvPicPr/>
          <p:nvPr/>
        </p:nvPicPr>
        <p:blipFill>
          <a:blip r:embed="rId5"/>
          <a:srcRect/>
          <a:stretch>
            <a:fillRect/>
          </a:stretch>
        </p:blipFill>
        <p:spPr bwMode="auto">
          <a:xfrm>
            <a:off x="2283143" y="7931865"/>
            <a:ext cx="3213100" cy="1042670"/>
          </a:xfrm>
          <a:prstGeom prst="rect">
            <a:avLst/>
          </a:prstGeom>
          <a:noFill/>
          <a:ln w="9525">
            <a:noFill/>
            <a:miter lim="800000"/>
            <a:headEnd/>
            <a:tailEnd/>
          </a:ln>
        </p:spPr>
      </p:pic>
      <p:sp>
        <p:nvSpPr>
          <p:cNvPr id="31" name="Rectangle 30">
            <a:extLst>
              <a:ext uri="{FF2B5EF4-FFF2-40B4-BE49-F238E27FC236}">
                <a16:creationId xmlns:a16="http://schemas.microsoft.com/office/drawing/2014/main" id="{53112A93-EDA3-0D47-AA35-70E41EBE7F9D}"/>
              </a:ext>
            </a:extLst>
          </p:cNvPr>
          <p:cNvSpPr/>
          <p:nvPr/>
        </p:nvSpPr>
        <p:spPr>
          <a:xfrm>
            <a:off x="3132054" y="9135207"/>
            <a:ext cx="1508289" cy="230832"/>
          </a:xfrm>
          <a:prstGeom prst="rect">
            <a:avLst/>
          </a:prstGeom>
        </p:spPr>
        <p:txBody>
          <a:bodyPr wrap="square">
            <a:spAutoFit/>
          </a:bodyPr>
          <a:lstStyle/>
          <a:p>
            <a:pPr algn="ctr"/>
            <a:r>
              <a:rPr lang="en-US" sz="900" b="1" i="1" dirty="0"/>
              <a:t>Continued on page 8…</a:t>
            </a:r>
          </a:p>
        </p:txBody>
      </p:sp>
      <p:sp>
        <p:nvSpPr>
          <p:cNvPr id="32" name="Right Arrow 31">
            <a:extLst>
              <a:ext uri="{FF2B5EF4-FFF2-40B4-BE49-F238E27FC236}">
                <a16:creationId xmlns:a16="http://schemas.microsoft.com/office/drawing/2014/main" id="{0C888F8D-D9FF-BD49-9947-146E0C050D0A}"/>
              </a:ext>
            </a:extLst>
          </p:cNvPr>
          <p:cNvSpPr>
            <a:spLocks/>
          </p:cNvSpPr>
          <p:nvPr/>
        </p:nvSpPr>
        <p:spPr>
          <a:xfrm rot="10800000">
            <a:off x="5029448" y="8562022"/>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D29B85F1-8866-034F-82E1-D18A6AA91FC2}"/>
              </a:ext>
            </a:extLst>
          </p:cNvPr>
          <p:cNvPicPr>
            <a:picLocks noChangeAspect="1"/>
          </p:cNvPicPr>
          <p:nvPr/>
        </p:nvPicPr>
        <p:blipFill rotWithShape="1">
          <a:blip r:embed="rId6"/>
          <a:srcRect t="27972" r="13783" b="17333"/>
          <a:stretch/>
        </p:blipFill>
        <p:spPr>
          <a:xfrm>
            <a:off x="10447" y="67289"/>
            <a:ext cx="1854842" cy="882341"/>
          </a:xfrm>
          <a:prstGeom prst="rect">
            <a:avLst/>
          </a:prstGeom>
        </p:spPr>
      </p:pic>
      <p:sp>
        <p:nvSpPr>
          <p:cNvPr id="21" name="Rectangle 20">
            <a:extLst>
              <a:ext uri="{FF2B5EF4-FFF2-40B4-BE49-F238E27FC236}">
                <a16:creationId xmlns:a16="http://schemas.microsoft.com/office/drawing/2014/main" id="{F3451B2D-C589-9F40-8368-BE0189B96380}"/>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3" name="Picture 32">
            <a:extLst>
              <a:ext uri="{FF2B5EF4-FFF2-40B4-BE49-F238E27FC236}">
                <a16:creationId xmlns:a16="http://schemas.microsoft.com/office/drawing/2014/main" id="{0C7E0F39-8990-2343-897B-98DAD7DB1B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59989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8</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961897"/>
            <a:ext cx="6152718" cy="7879080"/>
          </a:xfrm>
          <a:prstGeom prst="rect">
            <a:avLst/>
          </a:prstGeom>
        </p:spPr>
        <p:txBody>
          <a:bodyPr wrap="square">
            <a:spAutoFit/>
          </a:bodyPr>
          <a:lstStyle/>
          <a:p>
            <a:pPr marL="228600" indent="-228600">
              <a:buFont typeface="+mj-lt"/>
              <a:buAutoNum type="arabicPeriod" startAt="5"/>
            </a:pPr>
            <a:r>
              <a:rPr lang="en-US" sz="1100" dirty="0"/>
              <a:t>VERY IMPORTANT – Make sure that </a:t>
            </a:r>
            <a:r>
              <a:rPr lang="en-US" sz="1100" b="1" dirty="0"/>
              <a:t>Standard databases (nr </a:t>
            </a:r>
            <a:r>
              <a:rPr lang="en-US" sz="1100" b="1" dirty="0" err="1"/>
              <a:t>etc</a:t>
            </a:r>
            <a:r>
              <a:rPr lang="en-US" sz="1100" b="1" dirty="0"/>
              <a:t>) </a:t>
            </a:r>
            <a:r>
              <a:rPr lang="en-US" sz="1100" dirty="0"/>
              <a:t>is selected under “Choose Search Set.”</a:t>
            </a:r>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r>
              <a:rPr lang="en-US" sz="1100" dirty="0"/>
              <a:t>Page down and click </a:t>
            </a:r>
            <a:r>
              <a:rPr lang="en-US" sz="1100" b="1" dirty="0"/>
              <a:t>BLAST</a:t>
            </a:r>
            <a:r>
              <a:rPr lang="en-US" sz="1100" dirty="0"/>
              <a:t> at end of page. A new window appears.</a:t>
            </a:r>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startAt="7"/>
            </a:pPr>
            <a:r>
              <a:rPr lang="en-US" sz="1100" dirty="0"/>
              <a:t>Select </a:t>
            </a:r>
            <a:r>
              <a:rPr lang="en-US" sz="1100" b="1" dirty="0"/>
              <a:t>Home</a:t>
            </a:r>
            <a:r>
              <a:rPr lang="en-US" sz="1100" dirty="0"/>
              <a:t> at the top right of the BLAST page to return.</a:t>
            </a:r>
          </a:p>
          <a:p>
            <a:pPr marL="228600" indent="-228600">
              <a:buFont typeface="+mj-lt"/>
              <a:buAutoNum type="arabicPeriod" startAt="7"/>
            </a:pPr>
            <a:endParaRPr lang="en-US" sz="1100" dirty="0"/>
          </a:p>
          <a:p>
            <a:pPr marL="228600" indent="-228600">
              <a:buFont typeface="+mj-lt"/>
              <a:buAutoNum type="arabicPeriod" startAt="7"/>
            </a:pPr>
            <a:endParaRPr lang="en-US" sz="1100" dirty="0"/>
          </a:p>
          <a:p>
            <a:pPr marL="228600" indent="-228600">
              <a:buFont typeface="+mj-lt"/>
              <a:buAutoNum type="arabicPeriod" startAt="7"/>
            </a:pPr>
            <a:endParaRPr lang="en-US" sz="1100" dirty="0"/>
          </a:p>
          <a:p>
            <a:endParaRPr lang="en-US" sz="1100" dirty="0"/>
          </a:p>
          <a:p>
            <a:pPr marL="228600" indent="-228600">
              <a:buFont typeface="+mj-lt"/>
              <a:buAutoNum type="arabicPeriod" startAt="8"/>
            </a:pPr>
            <a:r>
              <a:rPr lang="en-US" sz="1100" dirty="0"/>
              <a:t>On the BLAST home page, select </a:t>
            </a:r>
            <a:r>
              <a:rPr lang="en-US" sz="1100" b="1" dirty="0"/>
              <a:t>Nucleotide BLAST </a:t>
            </a:r>
            <a:r>
              <a:rPr lang="en-US" sz="1100" dirty="0"/>
              <a:t>under the Web BLAST category.</a:t>
            </a:r>
          </a:p>
          <a:p>
            <a:endParaRPr lang="en-US" sz="1100" dirty="0"/>
          </a:p>
          <a:p>
            <a:endParaRPr lang="en-US" sz="1100" dirty="0"/>
          </a:p>
          <a:p>
            <a:endParaRPr lang="en-US" sz="1100" b="1" dirty="0"/>
          </a:p>
        </p:txBody>
      </p:sp>
      <p:sp>
        <p:nvSpPr>
          <p:cNvPr id="4" name="Rectangle 3">
            <a:extLst>
              <a:ext uri="{FF2B5EF4-FFF2-40B4-BE49-F238E27FC236}">
                <a16:creationId xmlns:a16="http://schemas.microsoft.com/office/drawing/2014/main" id="{60E74015-DA25-F146-B310-ECB8E6911D10}"/>
              </a:ext>
            </a:extLst>
          </p:cNvPr>
          <p:cNvSpPr/>
          <p:nvPr/>
        </p:nvSpPr>
        <p:spPr>
          <a:xfrm>
            <a:off x="1789529" y="3670523"/>
            <a:ext cx="4193338" cy="769441"/>
          </a:xfrm>
          <a:prstGeom prst="rect">
            <a:avLst/>
          </a:prstGeom>
        </p:spPr>
        <p:txBody>
          <a:bodyPr wrap="square">
            <a:spAutoFit/>
          </a:bodyPr>
          <a:lstStyle/>
          <a:p>
            <a:pPr lvl="0" algn="ctr"/>
            <a:r>
              <a:rPr lang="en-US" sz="1100" dirty="0"/>
              <a:t>Wait for the results page to automatically launch.  The wait time depends on the type of search you are doing and how many other researchers are using the NCBI website at the same time you are.  Look at </a:t>
            </a:r>
            <a:r>
              <a:rPr lang="en-US" sz="1100" b="1" dirty="0"/>
              <a:t>“Search Summary”</a:t>
            </a:r>
            <a:r>
              <a:rPr lang="en-US" sz="1100" dirty="0"/>
              <a:t> once the run is finished.</a:t>
            </a:r>
          </a:p>
        </p:txBody>
      </p:sp>
      <p:sp>
        <p:nvSpPr>
          <p:cNvPr id="22" name="Rounded Rectangle 21">
            <a:extLst>
              <a:ext uri="{FF2B5EF4-FFF2-40B4-BE49-F238E27FC236}">
                <a16:creationId xmlns:a16="http://schemas.microsoft.com/office/drawing/2014/main" id="{A2615533-B64C-E54C-B88A-F28401D30E67}"/>
              </a:ext>
            </a:extLst>
          </p:cNvPr>
          <p:cNvSpPr/>
          <p:nvPr/>
        </p:nvSpPr>
        <p:spPr>
          <a:xfrm>
            <a:off x="1857080" y="3619205"/>
            <a:ext cx="4023274" cy="901674"/>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35207"/>
            <a:ext cx="1508289" cy="230832"/>
          </a:xfrm>
          <a:prstGeom prst="rect">
            <a:avLst/>
          </a:prstGeom>
        </p:spPr>
        <p:txBody>
          <a:bodyPr wrap="square">
            <a:spAutoFit/>
          </a:bodyPr>
          <a:lstStyle/>
          <a:p>
            <a:pPr algn="ctr"/>
            <a:r>
              <a:rPr lang="en-US" sz="900" b="1" i="1" dirty="0"/>
              <a:t>Continued on page 9…</a:t>
            </a:r>
          </a:p>
        </p:txBody>
      </p:sp>
      <p:pic>
        <p:nvPicPr>
          <p:cNvPr id="21" name="Picture 20" descr="Picture 4">
            <a:extLst>
              <a:ext uri="{FF2B5EF4-FFF2-40B4-BE49-F238E27FC236}">
                <a16:creationId xmlns:a16="http://schemas.microsoft.com/office/drawing/2014/main" id="{990C6F13-1346-D14C-BC15-4E76294C1504}"/>
              </a:ext>
            </a:extLst>
          </p:cNvPr>
          <p:cNvPicPr/>
          <p:nvPr/>
        </p:nvPicPr>
        <p:blipFill>
          <a:blip r:embed="rId2"/>
          <a:srcRect/>
          <a:stretch>
            <a:fillRect/>
          </a:stretch>
        </p:blipFill>
        <p:spPr bwMode="auto">
          <a:xfrm>
            <a:off x="1013772" y="2666799"/>
            <a:ext cx="5478145" cy="473710"/>
          </a:xfrm>
          <a:prstGeom prst="rect">
            <a:avLst/>
          </a:prstGeom>
          <a:noFill/>
          <a:ln w="9525">
            <a:noFill/>
            <a:miter lim="800000"/>
            <a:headEnd/>
            <a:tailEnd/>
          </a:ln>
        </p:spPr>
      </p:pic>
      <p:sp>
        <p:nvSpPr>
          <p:cNvPr id="23" name="Up Arrow 22">
            <a:extLst>
              <a:ext uri="{FF2B5EF4-FFF2-40B4-BE49-F238E27FC236}">
                <a16:creationId xmlns:a16="http://schemas.microsoft.com/office/drawing/2014/main" id="{26916530-7F35-D24E-864B-9E2DB618A3BA}"/>
              </a:ext>
            </a:extLst>
          </p:cNvPr>
          <p:cNvSpPr>
            <a:spLocks/>
          </p:cNvSpPr>
          <p:nvPr/>
        </p:nvSpPr>
        <p:spPr>
          <a:xfrm>
            <a:off x="1508289" y="3045454"/>
            <a:ext cx="228600" cy="342900"/>
          </a:xfrm>
          <a:prstGeom prst="up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a:extLst>
              <a:ext uri="{FF2B5EF4-FFF2-40B4-BE49-F238E27FC236}">
                <a16:creationId xmlns:a16="http://schemas.microsoft.com/office/drawing/2014/main" id="{CD3ACD90-6603-914A-85D5-06406A170A64}"/>
              </a:ext>
            </a:extLst>
          </p:cNvPr>
          <p:cNvSpPr/>
          <p:nvPr/>
        </p:nvSpPr>
        <p:spPr>
          <a:xfrm>
            <a:off x="879771" y="4691866"/>
            <a:ext cx="6152718" cy="1987019"/>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Did your sequence have any significant similarity to anything in the NCBI databases?  How do you determine significance?  (Hint: A significant hit has an </a:t>
            </a:r>
            <a:r>
              <a:rPr lang="en-US" sz="1100" b="1" dirty="0"/>
              <a:t>E-value</a:t>
            </a:r>
            <a:r>
              <a:rPr lang="en-US" sz="1100" dirty="0"/>
              <a:t> below E-5 or E raised to the negative 5, a very small number). If there was no significant similarity, can your offer an explanation why?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was your E-value?</a:t>
            </a:r>
            <a:r>
              <a:rPr lang="en-US" sz="1600" dirty="0">
                <a:solidFill>
                  <a:srgbClr val="000000"/>
                </a:solidFill>
                <a:ea typeface="Times" pitchFamily="2" charset="0"/>
                <a:cs typeface="Times New Roman" panose="02020603050405020304" pitchFamily="18" charset="0"/>
              </a:rPr>
              <a:t> ________________________________________</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97235" y="4691866"/>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97234" y="6312911"/>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Q2</a:t>
              </a:r>
            </a:p>
          </p:txBody>
        </p:sp>
      </p:grpSp>
      <p:pic>
        <p:nvPicPr>
          <p:cNvPr id="41" name="Picture 40" descr="Macintosh HD:private:var:folders:v_:6w0j3p_17394qpv9vpy15ssr0000gr:T:TemporaryItems:Screen Shot 2018-11-27 at 12.54.26 PM.png">
            <a:extLst>
              <a:ext uri="{FF2B5EF4-FFF2-40B4-BE49-F238E27FC236}">
                <a16:creationId xmlns:a16="http://schemas.microsoft.com/office/drawing/2014/main" id="{7E9D06C4-6356-0344-92F3-AE80627411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1680" y="7392513"/>
            <a:ext cx="2628900" cy="282575"/>
          </a:xfrm>
          <a:prstGeom prst="rect">
            <a:avLst/>
          </a:prstGeom>
          <a:noFill/>
          <a:ln>
            <a:noFill/>
          </a:ln>
        </p:spPr>
      </p:pic>
      <p:sp>
        <p:nvSpPr>
          <p:cNvPr id="42" name="Right Arrow 41">
            <a:extLst>
              <a:ext uri="{FF2B5EF4-FFF2-40B4-BE49-F238E27FC236}">
                <a16:creationId xmlns:a16="http://schemas.microsoft.com/office/drawing/2014/main" id="{436E7337-CD6A-D64F-92D1-FF441482944A}"/>
              </a:ext>
            </a:extLst>
          </p:cNvPr>
          <p:cNvSpPr>
            <a:spLocks/>
          </p:cNvSpPr>
          <p:nvPr/>
        </p:nvSpPr>
        <p:spPr>
          <a:xfrm>
            <a:off x="2028912" y="7419500"/>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3" name="Picture 42" descr="Macintosh HD:private:var:folders:v_:6w0j3p_17394qpv9vpy15ssr0000gr:T:TemporaryItems:Screen Shot 2018-11-27 at 12.49.42 PM.png">
            <a:extLst>
              <a:ext uri="{FF2B5EF4-FFF2-40B4-BE49-F238E27FC236}">
                <a16:creationId xmlns:a16="http://schemas.microsoft.com/office/drawing/2014/main" id="{80D42F21-F50C-3B49-995D-1BB7BC82EA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27703" y="8215076"/>
            <a:ext cx="1316990" cy="865249"/>
          </a:xfrm>
          <a:prstGeom prst="rect">
            <a:avLst/>
          </a:prstGeom>
          <a:noFill/>
          <a:ln>
            <a:noFill/>
          </a:ln>
        </p:spPr>
      </p:pic>
      <p:pic>
        <p:nvPicPr>
          <p:cNvPr id="25" name="Picture 24">
            <a:extLst>
              <a:ext uri="{FF2B5EF4-FFF2-40B4-BE49-F238E27FC236}">
                <a16:creationId xmlns:a16="http://schemas.microsoft.com/office/drawing/2014/main" id="{8987EE8B-79D0-1147-ABD1-2B90E089C505}"/>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
        <p:nvSpPr>
          <p:cNvPr id="27" name="Rectangle 26">
            <a:extLst>
              <a:ext uri="{FF2B5EF4-FFF2-40B4-BE49-F238E27FC236}">
                <a16:creationId xmlns:a16="http://schemas.microsoft.com/office/drawing/2014/main" id="{CC3BBE0D-6124-FB4E-B559-033BBE0CE284}"/>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9" name="Picture 28">
            <a:extLst>
              <a:ext uri="{FF2B5EF4-FFF2-40B4-BE49-F238E27FC236}">
                <a16:creationId xmlns:a16="http://schemas.microsoft.com/office/drawing/2014/main" id="{F6F463A5-91C5-8044-B4E3-68580D8779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86FE1D6F-7BD8-0AB7-423D-873A57DEAB56}"/>
              </a:ext>
            </a:extLst>
          </p:cNvPr>
          <p:cNvPicPr>
            <a:picLocks noChangeAspect="1"/>
          </p:cNvPicPr>
          <p:nvPr/>
        </p:nvPicPr>
        <p:blipFill rotWithShape="1">
          <a:blip r:embed="rId7"/>
          <a:srcRect r="20143" b="4363"/>
          <a:stretch/>
        </p:blipFill>
        <p:spPr>
          <a:xfrm>
            <a:off x="910483" y="1429241"/>
            <a:ext cx="5916468" cy="929909"/>
          </a:xfrm>
          <a:prstGeom prst="rect">
            <a:avLst/>
          </a:prstGeom>
        </p:spPr>
      </p:pic>
    </p:spTree>
    <p:extLst>
      <p:ext uri="{BB962C8B-B14F-4D97-AF65-F5344CB8AC3E}">
        <p14:creationId xmlns:p14="http://schemas.microsoft.com/office/powerpoint/2010/main" val="315564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D3ACD90-6603-914A-85D5-06406A170A64}"/>
              </a:ext>
            </a:extLst>
          </p:cNvPr>
          <p:cNvSpPr/>
          <p:nvPr/>
        </p:nvSpPr>
        <p:spPr>
          <a:xfrm>
            <a:off x="882175" y="6907869"/>
            <a:ext cx="6152718" cy="2700035"/>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How long (query length) is the Wolbachia sequence that you used to search the database?	</a:t>
            </a:r>
            <a:r>
              <a:rPr lang="en-US" sz="1600" dirty="0">
                <a:solidFill>
                  <a:srgbClr val="000000"/>
                </a:solidFill>
                <a:ea typeface="Times" pitchFamily="2" charset="0"/>
                <a:cs typeface="Times New Roman" panose="02020603050405020304" pitchFamily="18" charset="0"/>
              </a:rPr>
              <a:t>_____________________________________________________</a:t>
            </a: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a:t>
            </a:r>
            <a:r>
              <a:rPr lang="en-US" sz="1100" dirty="0"/>
              <a:t>is the E-value and Maximum Identity (%) of the best hit (in this case, the first matching sequence)? </a:t>
            </a:r>
            <a:r>
              <a:rPr lang="en-US" sz="1100" dirty="0">
                <a:solidFill>
                  <a:srgbClr val="000000"/>
                </a:solidFill>
                <a:ea typeface="Times" pitchFamily="2" charset="0"/>
                <a:cs typeface="Times New Roman" panose="02020603050405020304" pitchFamily="18" charset="0"/>
              </a:rPr>
              <a:t>_________________________________ and 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is th</a:t>
            </a:r>
            <a:r>
              <a:rPr lang="en-US" sz="1100" dirty="0"/>
              <a:t>e most likely identity of this sequence? (click on the blue ‘Accession’ link to the right of the top hit, AY714811.1 ) </a:t>
            </a:r>
            <a:r>
              <a:rPr lang="en-US" sz="1100" dirty="0">
                <a:solidFill>
                  <a:srgbClr val="000000"/>
                </a:solidFill>
                <a:ea typeface="Times" pitchFamily="2" charset="0"/>
                <a:cs typeface="Times New Roman" panose="02020603050405020304" pitchFamily="18" charset="0"/>
              </a:rPr>
              <a:t>__________________________________________________________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is the title of the scientific publication that reported this sequence, if applicable? (Click on the PUBMED link) ____________________________________________________________________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9</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861689"/>
            <a:ext cx="6152718" cy="6694140"/>
          </a:xfrm>
          <a:prstGeom prst="rect">
            <a:avLst/>
          </a:prstGeom>
        </p:spPr>
        <p:txBody>
          <a:bodyPr wrap="square">
            <a:spAutoFit/>
          </a:bodyPr>
          <a:lstStyle/>
          <a:p>
            <a:pPr marL="228600" lvl="0" indent="-228600">
              <a:buFont typeface="+mj-lt"/>
              <a:buAutoNum type="arabicPeriod" startAt="9"/>
            </a:pPr>
            <a:endParaRPr lang="en-US" sz="1100" dirty="0"/>
          </a:p>
          <a:p>
            <a:pPr marL="228600" lvl="0" indent="-228600">
              <a:buFont typeface="+mj-lt"/>
              <a:buAutoNum type="arabicPeriod" startAt="9"/>
            </a:pPr>
            <a:r>
              <a:rPr lang="en-US" sz="1100" dirty="0"/>
              <a:t>Download (or copy) the </a:t>
            </a:r>
            <a:r>
              <a:rPr lang="en-US" sz="1100" i="1" dirty="0"/>
              <a:t>Wolbachia </a:t>
            </a:r>
            <a:r>
              <a:rPr lang="en-US" sz="1100" dirty="0"/>
              <a:t>sequence below and enter in the Search box. (Make sure “Align two or more sequences” is unchecked.)</a:t>
            </a:r>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lvl="0"/>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lvl="0"/>
            <a:endParaRPr lang="en-US" sz="1100" dirty="0"/>
          </a:p>
          <a:p>
            <a:pPr lvl="0"/>
            <a:endParaRPr lang="en-US" sz="1100" dirty="0"/>
          </a:p>
          <a:p>
            <a:pPr marL="228600" lvl="0" indent="-228600">
              <a:buFont typeface="+mj-lt"/>
              <a:buAutoNum type="arabicPeriod" startAt="10"/>
            </a:pPr>
            <a:r>
              <a:rPr lang="en-US" sz="1100" dirty="0"/>
              <a:t>Select </a:t>
            </a:r>
            <a:r>
              <a:rPr lang="en-US" sz="1100" b="1" dirty="0"/>
              <a:t>BLAST</a:t>
            </a:r>
            <a:r>
              <a:rPr lang="en-US" sz="1100" dirty="0"/>
              <a:t> – A new window appears. Using the “Manage Columns” drop-down at the top of the table, select all fields.</a:t>
            </a:r>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p:txBody>
      </p:sp>
      <p:sp>
        <p:nvSpPr>
          <p:cNvPr id="4" name="Rectangle 3">
            <a:extLst>
              <a:ext uri="{FF2B5EF4-FFF2-40B4-BE49-F238E27FC236}">
                <a16:creationId xmlns:a16="http://schemas.microsoft.com/office/drawing/2014/main" id="{60E74015-DA25-F146-B310-ECB8E6911D10}"/>
              </a:ext>
            </a:extLst>
          </p:cNvPr>
          <p:cNvSpPr/>
          <p:nvPr/>
        </p:nvSpPr>
        <p:spPr>
          <a:xfrm>
            <a:off x="1304564" y="3573483"/>
            <a:ext cx="5303132" cy="2462213"/>
          </a:xfrm>
          <a:prstGeom prst="rect">
            <a:avLst/>
          </a:prstGeom>
        </p:spPr>
        <p:txBody>
          <a:bodyPr wrap="square">
            <a:spAutoFit/>
          </a:bodyPr>
          <a:lstStyle/>
          <a:p>
            <a:r>
              <a:rPr lang="en-US" sz="1100" dirty="0"/>
              <a:t>GTTGCAGCAATGGTAGACTCAACGGTAGCAATAACTGCAGGACCTAGAGGAAAAACAGTAGGGATTAATAAGCCCTATGGAGCACCAGAAATTACAAAAGATGGTTATAAGGTGATGAAGGGTATCAAGCCTGAAAAACCATTAAACGCTGCGATAGCAAGCATCTTTGCACAGAGTTGTTCTCAATGTAACGATAAAGTTGGTGATGGTACAACAACGTGCTCAATACTAACTAGCAACATGATAATGGAAGCTTCAAAATCAATTGCTGCTGGAAACGATCGTGTTGGTATTAAAAACGGAATACAGAAGGCAAAAGATGTAATATTAAAGGAAATTGCGTCAATGTCTCGTACAATTTCTCTAGAGAAAATAGACGAAGTGGCACAAGTTGCAATAATCTCTGCAAATGGTGATAAGGATATAGGTAACAGTATCGCTGATTCCGTGAAAAAAGTTGGAAAAGAGGGTGTAATAACTGTTGAAGAGAGTAAAGGTTCAAAAGAGTTAGAAGTTGAGCTGACTACTGGCATGCAATTTGATCGCGGTTATCTCTCTCCGTATTTTATTACAAATAATGAAAAAATGATCGTGGAGCTTGATAATCCTTATCTATTAATTACAGAGAAAAAATTAAATATTATTCAACCTTTACTTCCTATTCTTGAAGCTATTGTTAAATCTGGTAAACCTTTGGTTATTATTGCAGAGGATATCGAAGGTGAAGCATTAAGCACTTTAGTTATCAATAAATTGCGTGGTGGTTTAAAAGTTGCTGCAGTAAAAGCTCCAGGTTTTGGTGACAGAAGAAAGGAGATGCTCGAAGACATAGCAACTTTAACTGGTGCTAAGTACGTCATAAAAGATGAACTT</a:t>
            </a:r>
          </a:p>
        </p:txBody>
      </p:sp>
      <p:sp>
        <p:nvSpPr>
          <p:cNvPr id="22" name="Rounded Rectangle 21">
            <a:extLst>
              <a:ext uri="{FF2B5EF4-FFF2-40B4-BE49-F238E27FC236}">
                <a16:creationId xmlns:a16="http://schemas.microsoft.com/office/drawing/2014/main" id="{A2615533-B64C-E54C-B88A-F28401D30E67}"/>
              </a:ext>
            </a:extLst>
          </p:cNvPr>
          <p:cNvSpPr/>
          <p:nvPr/>
        </p:nvSpPr>
        <p:spPr>
          <a:xfrm>
            <a:off x="1177797" y="3121798"/>
            <a:ext cx="5515234" cy="3057789"/>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88410"/>
            <a:ext cx="1508289" cy="230832"/>
          </a:xfrm>
          <a:prstGeom prst="rect">
            <a:avLst/>
          </a:prstGeom>
        </p:spPr>
        <p:txBody>
          <a:bodyPr wrap="square">
            <a:spAutoFit/>
          </a:bodyPr>
          <a:lstStyle/>
          <a:p>
            <a:pPr algn="ctr"/>
            <a:r>
              <a:rPr lang="en-US" sz="900" b="1" i="1" dirty="0"/>
              <a:t>Continued on page 10…</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6907869"/>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Q3</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4076" y="7613433"/>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Q4</a:t>
              </a:r>
            </a:p>
          </p:txBody>
        </p:sp>
      </p:grpSp>
      <p:pic>
        <p:nvPicPr>
          <p:cNvPr id="25" name="Picture 24" descr="Picture 1">
            <a:extLst>
              <a:ext uri="{FF2B5EF4-FFF2-40B4-BE49-F238E27FC236}">
                <a16:creationId xmlns:a16="http://schemas.microsoft.com/office/drawing/2014/main" id="{37EB3FDB-4177-B14B-BBB8-8DE5B9B0E949}"/>
              </a:ext>
            </a:extLst>
          </p:cNvPr>
          <p:cNvPicPr/>
          <p:nvPr/>
        </p:nvPicPr>
        <p:blipFill>
          <a:blip r:embed="rId2"/>
          <a:srcRect/>
          <a:stretch>
            <a:fillRect/>
          </a:stretch>
        </p:blipFill>
        <p:spPr bwMode="auto">
          <a:xfrm>
            <a:off x="1729719" y="1530186"/>
            <a:ext cx="4277995" cy="1388110"/>
          </a:xfrm>
          <a:prstGeom prst="rect">
            <a:avLst/>
          </a:prstGeom>
          <a:noFill/>
          <a:ln w="9525">
            <a:noFill/>
            <a:miter lim="800000"/>
            <a:headEnd/>
            <a:tailEnd/>
          </a:ln>
        </p:spPr>
      </p:pic>
      <p:sp>
        <p:nvSpPr>
          <p:cNvPr id="2" name="Rectangle 1">
            <a:extLst>
              <a:ext uri="{FF2B5EF4-FFF2-40B4-BE49-F238E27FC236}">
                <a16:creationId xmlns:a16="http://schemas.microsoft.com/office/drawing/2014/main" id="{E85A6777-B3D5-6341-AEBC-0D4BD5719681}"/>
              </a:ext>
            </a:extLst>
          </p:cNvPr>
          <p:cNvSpPr/>
          <p:nvPr/>
        </p:nvSpPr>
        <p:spPr>
          <a:xfrm>
            <a:off x="1320802" y="3230077"/>
            <a:ext cx="5303132" cy="275525"/>
          </a:xfrm>
          <a:prstGeom prst="rect">
            <a:avLst/>
          </a:prstGeom>
        </p:spPr>
        <p:txBody>
          <a:bodyPr wrap="square">
            <a:spAutoFit/>
          </a:bodyPr>
          <a:lstStyle/>
          <a:p>
            <a:pPr marL="228600" marR="0" algn="ctr">
              <a:lnSpc>
                <a:spcPct val="115000"/>
              </a:lnSpc>
              <a:spcBef>
                <a:spcPts val="0"/>
              </a:spcBef>
              <a:spcAft>
                <a:spcPts val="0"/>
              </a:spcAft>
            </a:pPr>
            <a:r>
              <a:rPr lang="en-US" sz="1100" dirty="0">
                <a:solidFill>
                  <a:schemeClr val="accent2">
                    <a:lumMod val="50000"/>
                  </a:schemeClr>
                </a:solidFill>
                <a:ea typeface="Times" pitchFamily="2" charset="0"/>
                <a:cs typeface="Times New Roman" panose="02020603050405020304" pitchFamily="18" charset="0"/>
              </a:rPr>
              <a:t>https://</a:t>
            </a:r>
            <a:r>
              <a:rPr lang="en-US" sz="1100" dirty="0" err="1">
                <a:solidFill>
                  <a:schemeClr val="accent2">
                    <a:lumMod val="50000"/>
                  </a:schemeClr>
                </a:solidFill>
                <a:ea typeface="Times" pitchFamily="2" charset="0"/>
                <a:cs typeface="Times New Roman" panose="02020603050405020304" pitchFamily="18" charset="0"/>
              </a:rPr>
              <a:t>wolbachiaproject.org</a:t>
            </a:r>
            <a:r>
              <a:rPr lang="en-US" sz="1100" dirty="0">
                <a:solidFill>
                  <a:schemeClr val="accent2">
                    <a:lumMod val="50000"/>
                  </a:schemeClr>
                </a:solidFill>
                <a:ea typeface="Times" pitchFamily="2" charset="0"/>
                <a:cs typeface="Times New Roman" panose="02020603050405020304" pitchFamily="18" charset="0"/>
              </a:rPr>
              <a:t>/bioinformatics/</a:t>
            </a:r>
          </a:p>
        </p:txBody>
      </p:sp>
      <p:grpSp>
        <p:nvGrpSpPr>
          <p:cNvPr id="45" name="Group 44">
            <a:extLst>
              <a:ext uri="{FF2B5EF4-FFF2-40B4-BE49-F238E27FC236}">
                <a16:creationId xmlns:a16="http://schemas.microsoft.com/office/drawing/2014/main" id="{16190533-EB35-9346-94F0-3299465A14D1}"/>
              </a:ext>
            </a:extLst>
          </p:cNvPr>
          <p:cNvGrpSpPr/>
          <p:nvPr/>
        </p:nvGrpSpPr>
        <p:grpSpPr>
          <a:xfrm>
            <a:off x="752129" y="8187452"/>
            <a:ext cx="433073" cy="274320"/>
            <a:chOff x="772113" y="5612854"/>
            <a:chExt cx="433073" cy="274320"/>
          </a:xfrm>
        </p:grpSpPr>
        <p:sp>
          <p:nvSpPr>
            <p:cNvPr id="46" name="Oval 45">
              <a:extLst>
                <a:ext uri="{FF2B5EF4-FFF2-40B4-BE49-F238E27FC236}">
                  <a16:creationId xmlns:a16="http://schemas.microsoft.com/office/drawing/2014/main" id="{E052612E-6873-3141-8C7A-273FBF7DD82E}"/>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B3EDE4E-0B24-EA41-9318-F2C42F8FF3B6}"/>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Q5</a:t>
              </a:r>
            </a:p>
          </p:txBody>
        </p:sp>
      </p:grpSp>
      <p:grpSp>
        <p:nvGrpSpPr>
          <p:cNvPr id="48" name="Group 47">
            <a:extLst>
              <a:ext uri="{FF2B5EF4-FFF2-40B4-BE49-F238E27FC236}">
                <a16:creationId xmlns:a16="http://schemas.microsoft.com/office/drawing/2014/main" id="{4AF61C2A-A16F-6E48-B5A1-1C3CD19C783E}"/>
              </a:ext>
            </a:extLst>
          </p:cNvPr>
          <p:cNvGrpSpPr/>
          <p:nvPr/>
        </p:nvGrpSpPr>
        <p:grpSpPr>
          <a:xfrm>
            <a:off x="755463" y="8791423"/>
            <a:ext cx="433073" cy="274320"/>
            <a:chOff x="772113" y="5612854"/>
            <a:chExt cx="433073" cy="274320"/>
          </a:xfrm>
        </p:grpSpPr>
        <p:sp>
          <p:nvSpPr>
            <p:cNvPr id="49" name="Oval 48">
              <a:extLst>
                <a:ext uri="{FF2B5EF4-FFF2-40B4-BE49-F238E27FC236}">
                  <a16:creationId xmlns:a16="http://schemas.microsoft.com/office/drawing/2014/main" id="{43250FBF-56C4-7A4A-BC76-E33EEBD187AE}"/>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6B40886-8BF5-6645-A9EA-126452A57099}"/>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Q6</a:t>
              </a:r>
            </a:p>
          </p:txBody>
        </p:sp>
      </p:grpSp>
      <p:pic>
        <p:nvPicPr>
          <p:cNvPr id="26" name="Picture 25">
            <a:extLst>
              <a:ext uri="{FF2B5EF4-FFF2-40B4-BE49-F238E27FC236}">
                <a16:creationId xmlns:a16="http://schemas.microsoft.com/office/drawing/2014/main" id="{E3366A3E-3E75-8242-86D2-3F5645FE58CF}"/>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
        <p:nvSpPr>
          <p:cNvPr id="29" name="Rectangle 28">
            <a:extLst>
              <a:ext uri="{FF2B5EF4-FFF2-40B4-BE49-F238E27FC236}">
                <a16:creationId xmlns:a16="http://schemas.microsoft.com/office/drawing/2014/main" id="{06AE2AF6-D0E5-354F-85D7-853F64183FF9}"/>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2" name="Picture 31">
            <a:extLst>
              <a:ext uri="{FF2B5EF4-FFF2-40B4-BE49-F238E27FC236}">
                <a16:creationId xmlns:a16="http://schemas.microsoft.com/office/drawing/2014/main" id="{0BFB9F54-1F98-DA45-8797-046B3EB4B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274147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45689</TotalTime>
  <Words>2804</Words>
  <Application>Microsoft Macintosh PowerPoint</Application>
  <PresentationFormat>Custom</PresentationFormat>
  <Paragraphs>560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Bordenstein</dc:creator>
  <cp:lastModifiedBy>Lemon, Athena</cp:lastModifiedBy>
  <cp:revision>467</cp:revision>
  <cp:lastPrinted>2019-03-04T23:50:59Z</cp:lastPrinted>
  <dcterms:created xsi:type="dcterms:W3CDTF">2018-06-04T19:33:28Z</dcterms:created>
  <dcterms:modified xsi:type="dcterms:W3CDTF">2023-09-11T14:37:09Z</dcterms:modified>
</cp:coreProperties>
</file>