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4" r:id="rId1"/>
  </p:sldMasterIdLst>
  <p:notesMasterIdLst>
    <p:notesMasterId r:id="rId13"/>
  </p:notesMasterIdLst>
  <p:sldIdLst>
    <p:sldId id="274" r:id="rId2"/>
    <p:sldId id="257" r:id="rId3"/>
    <p:sldId id="275" r:id="rId4"/>
    <p:sldId id="288" r:id="rId5"/>
    <p:sldId id="278" r:id="rId6"/>
    <p:sldId id="290" r:id="rId7"/>
    <p:sldId id="280" r:id="rId8"/>
    <p:sldId id="283" r:id="rId9"/>
    <p:sldId id="281" r:id="rId10"/>
    <p:sldId id="289" r:id="rId11"/>
    <p:sldId id="287" r:id="rId12"/>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945200"/>
    <a:srgbClr val="E7C522"/>
    <a:srgbClr val="0432FF"/>
    <a:srgbClr val="A67D00"/>
    <a:srgbClr val="B28700"/>
    <a:srgbClr val="FF7E79"/>
    <a:srgbClr val="A5111A"/>
    <a:srgbClr val="660066"/>
    <a:srgbClr val="4C3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94155"/>
  </p:normalViewPr>
  <p:slideViewPr>
    <p:cSldViewPr snapToGrid="0" snapToObjects="1">
      <p:cViewPr varScale="1">
        <p:scale>
          <a:sx n="125" d="100"/>
          <a:sy n="125" d="100"/>
        </p:scale>
        <p:origin x="2880" y="1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07EF4-5F22-4041-9372-C4B350E46016}" type="datetimeFigureOut">
              <a:rPr lang="en-US" smtClean="0"/>
              <a:t>3/11/22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1EB4F-B8FD-8F49-8F24-E167006FE426}" type="slidenum">
              <a:rPr lang="en-US" smtClean="0"/>
              <a:t>‹#›</a:t>
            </a:fld>
            <a:endParaRPr lang="en-US"/>
          </a:p>
        </p:txBody>
      </p:sp>
    </p:spTree>
    <p:extLst>
      <p:ext uri="{BB962C8B-B14F-4D97-AF65-F5344CB8AC3E}">
        <p14:creationId xmlns:p14="http://schemas.microsoft.com/office/powerpoint/2010/main" val="1086561466"/>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1EB4F-B8FD-8F49-8F24-E167006FE426}" type="slidenum">
              <a:rPr lang="en-US" smtClean="0"/>
              <a:t>1</a:t>
            </a:fld>
            <a:endParaRPr lang="en-US"/>
          </a:p>
        </p:txBody>
      </p:sp>
    </p:spTree>
    <p:extLst>
      <p:ext uri="{BB962C8B-B14F-4D97-AF65-F5344CB8AC3E}">
        <p14:creationId xmlns:p14="http://schemas.microsoft.com/office/powerpoint/2010/main" val="133616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2902DF-B2BE-D24A-AC27-740910DB2B10}"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06AD4-203A-EC4B-9BC4-A00B8BE0B962}"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44938-558A-734A-8330-F203DF06BB85}"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B7CBB-139B-594B-8087-1D98E49BB300}"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D3986-FB92-9841-AC4C-7E31CE178828}" type="datetime1">
              <a:rPr lang="en-US" smtClean="0"/>
              <a:t>3/11/22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85742-C9C3-B246-A552-5FF38730E47F}" type="datetime1">
              <a:rPr lang="en-US" smtClean="0"/>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58F007-5BE9-1E4F-89FD-E35C1BE303D7}" type="datetime1">
              <a:rPr lang="en-US" smtClean="0"/>
              <a:t>3/11/22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D2E7-462D-804C-81EA-0A49F8189C97}" type="datetime1">
              <a:rPr lang="en-US" smtClean="0"/>
              <a:t>3/11/22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A1B85-6EDD-1941-88EB-69009E9125CD}" type="datetime1">
              <a:rPr lang="en-US" smtClean="0"/>
              <a:t>3/11/22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58CCD60-5F79-444D-9AE9-6E19D7F64DD0}" type="datetime1">
              <a:rPr lang="en-US" smtClean="0"/>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B86FAED-8487-F847-8328-EEFFAA1503F6}" type="datetime1">
              <a:rPr lang="en-US" smtClean="0"/>
              <a:t>3/11/22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EE50BE1-BA7B-E645-B815-812A7C2BE1C5}" type="datetime1">
              <a:rPr lang="en-US" smtClean="0"/>
              <a:t>3/11/22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2997967-007C-0549-8AED-2751250887DF}" type="slidenum">
              <a:rPr lang="en-US" smtClean="0"/>
              <a:t>‹#›</a:t>
            </a:fld>
            <a:endParaRPr lang="en-US"/>
          </a:p>
        </p:txBody>
      </p:sp>
    </p:spTree>
    <p:extLst>
      <p:ext uri="{BB962C8B-B14F-4D97-AF65-F5344CB8AC3E}">
        <p14:creationId xmlns:p14="http://schemas.microsoft.com/office/powerpoint/2010/main" val="682642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t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info@wolbachiaproject.org" TargetMode="Externa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227395" y="6191411"/>
            <a:ext cx="2668466" cy="81886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latin typeface="Arial"/>
              <a:cs typeface="Arial"/>
            </a:endParaRPr>
          </a:p>
        </p:txBody>
      </p:sp>
      <p:sp>
        <p:nvSpPr>
          <p:cNvPr id="41" name="TextBox 40"/>
          <p:cNvSpPr txBox="1"/>
          <p:nvPr/>
        </p:nvSpPr>
        <p:spPr>
          <a:xfrm>
            <a:off x="5438898" y="6178741"/>
            <a:ext cx="1779447" cy="837152"/>
          </a:xfrm>
          <a:prstGeom prst="rect">
            <a:avLst/>
          </a:prstGeom>
          <a:noFill/>
        </p:spPr>
        <p:txBody>
          <a:bodyPr wrap="square" rtlCol="0" anchor="ctr">
            <a:spAutoFit/>
          </a:bodyPr>
          <a:lstStyle/>
          <a:p>
            <a:pPr algn="ctr"/>
            <a:r>
              <a:rPr lang="en-US" sz="2420" b="1" dirty="0">
                <a:solidFill>
                  <a:schemeClr val="bg1"/>
                </a:solidFill>
                <a:latin typeface="Arial"/>
                <a:ea typeface="Damascus" charset="-78"/>
                <a:cs typeface="Arial"/>
              </a:rPr>
              <a:t>Teacher Guide</a:t>
            </a:r>
            <a:endParaRPr lang="en-US" sz="2420" b="1" i="1" dirty="0">
              <a:solidFill>
                <a:schemeClr val="bg1"/>
              </a:solidFill>
              <a:latin typeface="Arial"/>
              <a:ea typeface="Damascus" charset="-78"/>
              <a:cs typeface="Arial"/>
            </a:endParaRPr>
          </a:p>
        </p:txBody>
      </p:sp>
      <p:sp>
        <p:nvSpPr>
          <p:cNvPr id="43" name="TextBox 42"/>
          <p:cNvSpPr txBox="1"/>
          <p:nvPr/>
        </p:nvSpPr>
        <p:spPr>
          <a:xfrm>
            <a:off x="114300" y="3393530"/>
            <a:ext cx="7543800" cy="707886"/>
          </a:xfrm>
          <a:prstGeom prst="rect">
            <a:avLst/>
          </a:prstGeom>
          <a:noFill/>
        </p:spPr>
        <p:txBody>
          <a:bodyPr wrap="square" rtlCol="0">
            <a:spAutoFit/>
          </a:bodyPr>
          <a:lstStyle/>
          <a:p>
            <a:pPr algn="ctr"/>
            <a:r>
              <a:rPr lang="en-US" sz="4000" b="1" dirty="0">
                <a:solidFill>
                  <a:schemeClr val="accent4">
                    <a:lumMod val="75000"/>
                  </a:schemeClr>
                </a:solidFill>
                <a:latin typeface="Arial"/>
                <a:ea typeface="Damascus" charset="-78"/>
                <a:cs typeface="Arial"/>
              </a:rPr>
              <a:t>Lab 2: DNA Extraction</a:t>
            </a:r>
          </a:p>
        </p:txBody>
      </p:sp>
      <p:sp>
        <p:nvSpPr>
          <p:cNvPr id="15" name="TextBox 14"/>
          <p:cNvSpPr txBox="1"/>
          <p:nvPr/>
        </p:nvSpPr>
        <p:spPr>
          <a:xfrm>
            <a:off x="114300" y="4136299"/>
            <a:ext cx="7543800" cy="461665"/>
          </a:xfrm>
          <a:prstGeom prst="rect">
            <a:avLst/>
          </a:prstGeom>
          <a:noFill/>
        </p:spPr>
        <p:txBody>
          <a:bodyPr wrap="square" rtlCol="0">
            <a:spAutoFit/>
          </a:bodyPr>
          <a:lstStyle/>
          <a:p>
            <a:pPr algn="ctr"/>
            <a:r>
              <a:rPr lang="en-US" sz="2400" i="1" dirty="0">
                <a:latin typeface="Arial"/>
                <a:ea typeface="Damascus" charset="-78"/>
                <a:cs typeface="Arial"/>
              </a:rPr>
              <a:t>Edward’s Buffer</a:t>
            </a:r>
          </a:p>
        </p:txBody>
      </p:sp>
      <p:sp>
        <p:nvSpPr>
          <p:cNvPr id="16" name="Rectangle 15"/>
          <p:cNvSpPr/>
          <p:nvPr/>
        </p:nvSpPr>
        <p:spPr>
          <a:xfrm rot="16200000">
            <a:off x="844880" y="9114793"/>
            <a:ext cx="182880" cy="1371600"/>
          </a:xfrm>
          <a:prstGeom prst="rect">
            <a:avLst/>
          </a:prstGeom>
          <a:solidFill>
            <a:srgbClr val="399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7" name="Rectangle 16"/>
          <p:cNvSpPr/>
          <p:nvPr/>
        </p:nvSpPr>
        <p:spPr>
          <a:xfrm rot="16200000">
            <a:off x="2340032" y="9111779"/>
            <a:ext cx="18288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8" name="Rectangle 17"/>
          <p:cNvSpPr/>
          <p:nvPr/>
        </p:nvSpPr>
        <p:spPr>
          <a:xfrm rot="16200000">
            <a:off x="3835183" y="9111778"/>
            <a:ext cx="182880" cy="1371600"/>
          </a:xfrm>
          <a:prstGeom prst="rect">
            <a:avLst/>
          </a:prstGeom>
          <a:solidFill>
            <a:srgbClr val="A51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9" name="Rectangle 18"/>
          <p:cNvSpPr/>
          <p:nvPr/>
        </p:nvSpPr>
        <p:spPr>
          <a:xfrm rot="16200000">
            <a:off x="5330335" y="9115354"/>
            <a:ext cx="18288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20" name="Rectangle 19"/>
          <p:cNvSpPr/>
          <p:nvPr/>
        </p:nvSpPr>
        <p:spPr>
          <a:xfrm rot="16200000">
            <a:off x="6825486" y="9115354"/>
            <a:ext cx="182880" cy="137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3" name="Oval 2"/>
          <p:cNvSpPr/>
          <p:nvPr/>
        </p:nvSpPr>
        <p:spPr>
          <a:xfrm>
            <a:off x="7338376" y="6191410"/>
            <a:ext cx="822960" cy="81886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4" name="Arc 3"/>
          <p:cNvSpPr/>
          <p:nvPr/>
        </p:nvSpPr>
        <p:spPr>
          <a:xfrm>
            <a:off x="7443389" y="6280804"/>
            <a:ext cx="640080" cy="640080"/>
          </a:xfrm>
          <a:prstGeom prst="arc">
            <a:avLst>
              <a:gd name="adj1" fmla="val 17875640"/>
              <a:gd name="adj2" fmla="val 7582590"/>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3" name="Arc 22"/>
          <p:cNvSpPr/>
          <p:nvPr/>
        </p:nvSpPr>
        <p:spPr>
          <a:xfrm>
            <a:off x="7443389" y="6280804"/>
            <a:ext cx="640080" cy="640080"/>
          </a:xfrm>
          <a:prstGeom prst="arc">
            <a:avLst>
              <a:gd name="adj1" fmla="val 8524231"/>
              <a:gd name="adj2" fmla="val 15318125"/>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4" name="Arc 23"/>
          <p:cNvSpPr/>
          <p:nvPr/>
        </p:nvSpPr>
        <p:spPr>
          <a:xfrm>
            <a:off x="7532465" y="6372244"/>
            <a:ext cx="457200" cy="457200"/>
          </a:xfrm>
          <a:prstGeom prst="arc">
            <a:avLst>
              <a:gd name="adj1" fmla="val 11189244"/>
              <a:gd name="adj2" fmla="val 20204562"/>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5" name="Arc 24"/>
          <p:cNvSpPr/>
          <p:nvPr/>
        </p:nvSpPr>
        <p:spPr>
          <a:xfrm>
            <a:off x="7532465" y="6369177"/>
            <a:ext cx="457200" cy="457200"/>
          </a:xfrm>
          <a:prstGeom prst="arc">
            <a:avLst>
              <a:gd name="adj1" fmla="val 728677"/>
              <a:gd name="adj2" fmla="val 971493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7" name="Arc 26"/>
          <p:cNvSpPr/>
          <p:nvPr/>
        </p:nvSpPr>
        <p:spPr>
          <a:xfrm>
            <a:off x="7623207" y="6460617"/>
            <a:ext cx="274320" cy="274320"/>
          </a:xfrm>
          <a:prstGeom prst="arc">
            <a:avLst>
              <a:gd name="adj1" fmla="val 5755591"/>
              <a:gd name="adj2" fmla="val 16884610"/>
            </a:avLst>
          </a:prstGeom>
          <a:ln w="19050">
            <a:solidFill>
              <a:srgbClr val="A511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8" name="Arc 27"/>
          <p:cNvSpPr/>
          <p:nvPr/>
        </p:nvSpPr>
        <p:spPr>
          <a:xfrm>
            <a:off x="7689531" y="6523542"/>
            <a:ext cx="137160" cy="137160"/>
          </a:xfrm>
          <a:prstGeom prst="arc">
            <a:avLst>
              <a:gd name="adj1" fmla="val 16812631"/>
              <a:gd name="adj2" fmla="val 21094544"/>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9" name="Arc 28"/>
          <p:cNvSpPr/>
          <p:nvPr/>
        </p:nvSpPr>
        <p:spPr>
          <a:xfrm>
            <a:off x="7689531" y="6523542"/>
            <a:ext cx="137160" cy="137160"/>
          </a:xfrm>
          <a:prstGeom prst="arc">
            <a:avLst>
              <a:gd name="adj1" fmla="val 2884582"/>
              <a:gd name="adj2" fmla="val 7053193"/>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0" name="Arc 29"/>
          <p:cNvSpPr/>
          <p:nvPr/>
        </p:nvSpPr>
        <p:spPr>
          <a:xfrm>
            <a:off x="7689531" y="6527681"/>
            <a:ext cx="137160" cy="137160"/>
          </a:xfrm>
          <a:prstGeom prst="arc">
            <a:avLst>
              <a:gd name="adj1" fmla="val 7977809"/>
              <a:gd name="adj2" fmla="val 12065905"/>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8" name="Arc 37"/>
          <p:cNvSpPr/>
          <p:nvPr/>
        </p:nvSpPr>
        <p:spPr>
          <a:xfrm>
            <a:off x="7689531" y="6523542"/>
            <a:ext cx="137160" cy="137160"/>
          </a:xfrm>
          <a:prstGeom prst="arc">
            <a:avLst>
              <a:gd name="adj1" fmla="val 13464498"/>
              <a:gd name="adj2" fmla="val 15439786"/>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grpSp>
        <p:nvGrpSpPr>
          <p:cNvPr id="39" name="Group 38">
            <a:extLst>
              <a:ext uri="{FF2B5EF4-FFF2-40B4-BE49-F238E27FC236}">
                <a16:creationId xmlns:a16="http://schemas.microsoft.com/office/drawing/2014/main" id="{FEC4EB15-B4F4-AC4C-8643-830DCD075DA8}"/>
              </a:ext>
            </a:extLst>
          </p:cNvPr>
          <p:cNvGrpSpPr/>
          <p:nvPr/>
        </p:nvGrpSpPr>
        <p:grpSpPr>
          <a:xfrm>
            <a:off x="301895" y="8617992"/>
            <a:ext cx="7141494" cy="919450"/>
            <a:chOff x="301895" y="8617992"/>
            <a:chExt cx="7141494" cy="919450"/>
          </a:xfrm>
        </p:grpSpPr>
        <p:pic>
          <p:nvPicPr>
            <p:cNvPr id="40" name="Picture 39">
              <a:extLst>
                <a:ext uri="{FF2B5EF4-FFF2-40B4-BE49-F238E27FC236}">
                  <a16:creationId xmlns:a16="http://schemas.microsoft.com/office/drawing/2014/main" id="{B346AEF5-3FA7-2947-B74C-8B7D60E7089B}"/>
                </a:ext>
              </a:extLst>
            </p:cNvPr>
            <p:cNvPicPr>
              <a:picLocks noChangeAspect="1"/>
            </p:cNvPicPr>
            <p:nvPr/>
          </p:nvPicPr>
          <p:blipFill>
            <a:blip r:embed="rId3"/>
            <a:stretch>
              <a:fillRect/>
            </a:stretch>
          </p:blipFill>
          <p:spPr>
            <a:xfrm rot="5400000">
              <a:off x="1595123" y="8701983"/>
              <a:ext cx="649102" cy="804672"/>
            </a:xfrm>
            <a:prstGeom prst="rect">
              <a:avLst/>
            </a:prstGeom>
            <a:effectLst/>
          </p:spPr>
        </p:pic>
        <p:pic>
          <p:nvPicPr>
            <p:cNvPr id="42" name="Picture 41" descr="Butterfly1Black-800px.png">
              <a:extLst>
                <a:ext uri="{FF2B5EF4-FFF2-40B4-BE49-F238E27FC236}">
                  <a16:creationId xmlns:a16="http://schemas.microsoft.com/office/drawing/2014/main" id="{2C220FE8-B2AE-B446-9D79-7A80A3B5C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980" y="8711410"/>
              <a:ext cx="1170432" cy="804672"/>
            </a:xfrm>
            <a:prstGeom prst="rect">
              <a:avLst/>
            </a:prstGeom>
          </p:spPr>
        </p:pic>
        <p:pic>
          <p:nvPicPr>
            <p:cNvPr id="44" name="Picture 2" descr="mage result for insect clip art public domain black and white">
              <a:extLst>
                <a:ext uri="{FF2B5EF4-FFF2-40B4-BE49-F238E27FC236}">
                  <a16:creationId xmlns:a16="http://schemas.microsoft.com/office/drawing/2014/main" id="{F99E3C34-FCD1-1B44-BF8A-E3503673B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131" y="8684967"/>
              <a:ext cx="812317" cy="80467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 descr="mage result for insect clip art public domain black and white">
              <a:extLst>
                <a:ext uri="{FF2B5EF4-FFF2-40B4-BE49-F238E27FC236}">
                  <a16:creationId xmlns:a16="http://schemas.microsoft.com/office/drawing/2014/main" id="{5FABD441-D5B2-C648-915C-245C8885D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83692" y="8693429"/>
              <a:ext cx="707136" cy="80467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0" descr="osquito drawing">
              <a:extLst>
                <a:ext uri="{FF2B5EF4-FFF2-40B4-BE49-F238E27FC236}">
                  <a16:creationId xmlns:a16="http://schemas.microsoft.com/office/drawing/2014/main" id="{C5A4D469-5178-4542-855B-BFF42E39F6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644" y="8732770"/>
              <a:ext cx="563270" cy="80467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Bee 12 Clip Art">
              <a:extLst>
                <a:ext uri="{FF2B5EF4-FFF2-40B4-BE49-F238E27FC236}">
                  <a16:creationId xmlns:a16="http://schemas.microsoft.com/office/drawing/2014/main" id="{9E0F258E-D76A-B349-AEE4-6F1FF8ECE3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895" y="8684967"/>
              <a:ext cx="974396" cy="82823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crawfish clipart public domain">
              <a:extLst>
                <a:ext uri="{FF2B5EF4-FFF2-40B4-BE49-F238E27FC236}">
                  <a16:creationId xmlns:a16="http://schemas.microsoft.com/office/drawing/2014/main" id="{D79A9BEC-931F-1249-AE6C-00108BB30C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0119" y="8617992"/>
              <a:ext cx="563270" cy="880109"/>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7BD63831-5718-5349-A592-37B1FD75872B}"/>
              </a:ext>
            </a:extLst>
          </p:cNvPr>
          <p:cNvSpPr txBox="1"/>
          <p:nvPr/>
        </p:nvSpPr>
        <p:spPr>
          <a:xfrm>
            <a:off x="6519099" y="165806"/>
            <a:ext cx="1170432" cy="215444"/>
          </a:xfrm>
          <a:prstGeom prst="rect">
            <a:avLst/>
          </a:prstGeom>
          <a:noFill/>
        </p:spPr>
        <p:txBody>
          <a:bodyPr wrap="square" rtlCol="0">
            <a:spAutoFit/>
          </a:bodyPr>
          <a:lstStyle/>
          <a:p>
            <a:pPr algn="ctr"/>
            <a:r>
              <a:rPr lang="en-US" sz="800" dirty="0"/>
              <a:t>Updated: March 2022</a:t>
            </a:r>
          </a:p>
        </p:txBody>
      </p:sp>
      <p:pic>
        <p:nvPicPr>
          <p:cNvPr id="32" name="Picture 31">
            <a:extLst>
              <a:ext uri="{FF2B5EF4-FFF2-40B4-BE49-F238E27FC236}">
                <a16:creationId xmlns:a16="http://schemas.microsoft.com/office/drawing/2014/main" id="{085B82E7-5F47-6640-9679-37DB376DBE83}"/>
              </a:ext>
            </a:extLst>
          </p:cNvPr>
          <p:cNvPicPr>
            <a:picLocks noChangeAspect="1"/>
          </p:cNvPicPr>
          <p:nvPr/>
        </p:nvPicPr>
        <p:blipFill rotWithShape="1">
          <a:blip r:embed="rId10"/>
          <a:srcRect t="22085"/>
          <a:stretch/>
        </p:blipFill>
        <p:spPr>
          <a:xfrm>
            <a:off x="0" y="0"/>
            <a:ext cx="4376727" cy="2557077"/>
          </a:xfrm>
          <a:prstGeom prst="rect">
            <a:avLst/>
          </a:prstGeom>
        </p:spPr>
      </p:pic>
    </p:spTree>
    <p:extLst>
      <p:ext uri="{BB962C8B-B14F-4D97-AF65-F5344CB8AC3E}">
        <p14:creationId xmlns:p14="http://schemas.microsoft.com/office/powerpoint/2010/main" val="212303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3E8153-9B88-B04E-9AB1-8E3B1619E86C}"/>
              </a:ext>
            </a:extLst>
          </p:cNvPr>
          <p:cNvSpPr/>
          <p:nvPr/>
        </p:nvSpPr>
        <p:spPr>
          <a:xfrm>
            <a:off x="879771" y="1151853"/>
            <a:ext cx="6110300" cy="8386911"/>
          </a:xfrm>
          <a:prstGeom prst="rect">
            <a:avLst/>
          </a:prstGeom>
        </p:spPr>
        <p:txBody>
          <a:bodyPr wrap="square">
            <a:spAutoFit/>
          </a:bodyPr>
          <a:lstStyle/>
          <a:p>
            <a:pPr algn="just"/>
            <a:r>
              <a:rPr lang="en-US" sz="1100" b="1" i="1" dirty="0"/>
              <a:t>Sample Preparation</a:t>
            </a:r>
          </a:p>
          <a:p>
            <a:pPr algn="just"/>
            <a:endParaRPr lang="en-US" sz="1100" i="1" dirty="0"/>
          </a:p>
          <a:p>
            <a:pPr marL="738012" lvl="1" indent="-228600" algn="just">
              <a:buFont typeface="+mj-lt"/>
              <a:buAutoNum type="arabicPeriod"/>
            </a:pPr>
            <a:r>
              <a:rPr lang="en-US" sz="1100" dirty="0"/>
              <a:t>Use tweezers to carefully transfer the arthropod to a Petri dish. </a:t>
            </a:r>
          </a:p>
          <a:p>
            <a:pPr marL="738012" lvl="1" indent="-228600" algn="just">
              <a:buFont typeface="+mj-lt"/>
              <a:buAutoNum type="arabicPeriod"/>
            </a:pPr>
            <a:r>
              <a:rPr lang="en-US" sz="1100" dirty="0"/>
              <a:t>Rinse with water.</a:t>
            </a:r>
          </a:p>
          <a:p>
            <a:pPr marL="738012" lvl="1" indent="-228600" algn="just">
              <a:buFont typeface="+mj-lt"/>
              <a:buAutoNum type="arabicPeriod"/>
            </a:pPr>
            <a:r>
              <a:rPr lang="en-US" sz="1100" dirty="0"/>
              <a:t>Blot dry excess liquid.</a:t>
            </a:r>
          </a:p>
          <a:p>
            <a:pPr marL="738012" lvl="1" indent="-228600" algn="just">
              <a:buFont typeface="+mj-lt"/>
              <a:buAutoNum type="arabicPeriod"/>
            </a:pPr>
            <a:r>
              <a:rPr lang="en-US" sz="1100" dirty="0"/>
              <a:t>Remove the abdomen of the insect and cut off a small piece (roughly ~2 mm, or small enough to fit in the bottom of a microcentrifuge tube).  If the specimen is smaller than a grain of rice, use the entire body. </a:t>
            </a:r>
          </a:p>
          <a:p>
            <a:pPr marL="738012" lvl="1" indent="-228600" algn="just">
              <a:buFont typeface="+mj-lt"/>
              <a:buAutoNum type="arabicPeriod"/>
            </a:pPr>
            <a:r>
              <a:rPr lang="en-US" sz="1100" dirty="0"/>
              <a:t>Place the specimen in a labeled 1.5ml microfuge tube. </a:t>
            </a:r>
          </a:p>
          <a:p>
            <a:pPr algn="just"/>
            <a:endParaRPr lang="en-US" sz="1100" b="1" i="1" dirty="0"/>
          </a:p>
          <a:p>
            <a:pPr algn="just"/>
            <a:r>
              <a:rPr lang="en-US" sz="1100" b="1" i="1" dirty="0"/>
              <a:t>Cell Lysis</a:t>
            </a:r>
          </a:p>
          <a:p>
            <a:pPr algn="just"/>
            <a:endParaRPr lang="en-US" sz="1100" dirty="0"/>
          </a:p>
          <a:p>
            <a:pPr marL="738012" lvl="1" indent="-228600" algn="just">
              <a:buFont typeface="+mj-lt"/>
              <a:buAutoNum type="arabicPeriod" startAt="6"/>
            </a:pPr>
            <a:r>
              <a:rPr lang="en-US" sz="1100" dirty="0"/>
              <a:t>Add 100 ul Cell Lysis Buffer to the first tube.</a:t>
            </a:r>
          </a:p>
          <a:p>
            <a:pPr marL="738012" lvl="1" indent="-228600" algn="just">
              <a:buFont typeface="+mj-lt"/>
              <a:buAutoNum type="arabicPeriod" startAt="6"/>
            </a:pPr>
            <a:r>
              <a:rPr lang="en-US" sz="1100" dirty="0"/>
              <a:t>Use a sterile pestle to grind the sample for 1 minute. </a:t>
            </a:r>
            <a:endParaRPr lang="en-US" sz="1100" i="1" dirty="0">
              <a:solidFill>
                <a:schemeClr val="accent4">
                  <a:lumMod val="75000"/>
                </a:schemeClr>
              </a:solidFill>
            </a:endParaRPr>
          </a:p>
          <a:p>
            <a:pPr marL="738012" lvl="1" indent="-228600" algn="just">
              <a:buFont typeface="+mj-lt"/>
              <a:buAutoNum type="arabicPeriod" startAt="6"/>
            </a:pPr>
            <a:r>
              <a:rPr lang="en-US" sz="1100" dirty="0"/>
              <a:t>Add an additional 100ul of Cell Lysis Buffer. Grind a few more times, then dip the pestle in the arthropod lysate to rinse and remove remaining debris. Change pestle and pipet tip; move on to the next sample and repeat Steps 6-8.</a:t>
            </a:r>
          </a:p>
          <a:p>
            <a:pPr marL="738012" lvl="1" indent="-228600" algn="just">
              <a:buFont typeface="+mj-lt"/>
              <a:buAutoNum type="arabicPeriod" startAt="9"/>
            </a:pPr>
            <a:r>
              <a:rPr lang="en-US" sz="1100" dirty="0"/>
              <a:t>Heat samples @ 95</a:t>
            </a:r>
            <a:r>
              <a:rPr lang="en-US" sz="1100" dirty="0">
                <a:sym typeface="Symbol" pitchFamily="2" charset="2"/>
              </a:rPr>
              <a:t></a:t>
            </a:r>
            <a:r>
              <a:rPr lang="en-US" sz="1100" dirty="0"/>
              <a:t> C for 5 minutes.</a:t>
            </a:r>
          </a:p>
          <a:p>
            <a:pPr algn="just"/>
            <a:endParaRPr lang="en-US" sz="1100" dirty="0"/>
          </a:p>
          <a:p>
            <a:pPr algn="just"/>
            <a:r>
              <a:rPr lang="en-US" sz="1100" b="1" i="1" dirty="0"/>
              <a:t>Cellular Debris Removal</a:t>
            </a:r>
          </a:p>
          <a:p>
            <a:pPr algn="just"/>
            <a:endParaRPr lang="en-US" sz="1100" dirty="0"/>
          </a:p>
          <a:p>
            <a:pPr marL="738012" lvl="1" indent="-228600" algn="just">
              <a:buFont typeface="+mj-lt"/>
              <a:buAutoNum type="arabicPeriod" startAt="10"/>
            </a:pPr>
            <a:r>
              <a:rPr lang="en-US" sz="1100" dirty="0"/>
              <a:t>Place tubes in ice bucket or refrigerator to cool to room temperature.</a:t>
            </a:r>
          </a:p>
          <a:p>
            <a:pPr marL="738012" lvl="1" indent="-228600" algn="just">
              <a:buFont typeface="+mj-lt"/>
              <a:buAutoNum type="arabicPeriod" startAt="10"/>
            </a:pPr>
            <a:r>
              <a:rPr lang="en-US" sz="1100" dirty="0"/>
              <a:t>Vortex tubes for 20 seconds. </a:t>
            </a:r>
          </a:p>
          <a:p>
            <a:pPr marL="738012" lvl="1" indent="-228600" algn="just">
              <a:buFont typeface="+mj-lt"/>
              <a:buAutoNum type="arabicPeriod" startAt="10"/>
            </a:pPr>
            <a:r>
              <a:rPr lang="en-US" sz="1100" dirty="0"/>
              <a:t>Centrifuge for 2 minutes to pellet debris.</a:t>
            </a:r>
          </a:p>
          <a:p>
            <a:pPr lvl="1" algn="just"/>
            <a:r>
              <a:rPr lang="en-US" sz="1100" dirty="0"/>
              <a:t>		</a:t>
            </a:r>
          </a:p>
          <a:p>
            <a:pPr algn="just"/>
            <a:r>
              <a:rPr lang="en-US" sz="1100" b="1" i="1" dirty="0"/>
              <a:t>DNA Precipitation &amp; Purification</a:t>
            </a:r>
          </a:p>
          <a:p>
            <a:pPr algn="just"/>
            <a:endParaRPr lang="en-US" sz="1100" i="1" dirty="0"/>
          </a:p>
          <a:p>
            <a:pPr marL="738012" lvl="1" indent="-228600" algn="just">
              <a:buFont typeface="+mj-lt"/>
              <a:buAutoNum type="arabicPeriod" startAt="13"/>
            </a:pPr>
            <a:r>
              <a:rPr lang="en-US" sz="1100" dirty="0"/>
              <a:t>Use a pipet to carefully transfer 150 ul of supernatant to a new tube containing an equal amount (150 ul) of cold isopropanol. </a:t>
            </a:r>
          </a:p>
          <a:p>
            <a:pPr marL="738012" lvl="1" indent="-228600" algn="just">
              <a:buFont typeface="+mj-lt"/>
              <a:buAutoNum type="arabicPeriod" startAt="14"/>
            </a:pPr>
            <a:r>
              <a:rPr lang="en-US" sz="1100" dirty="0"/>
              <a:t>Gently mix samples by inverting approximately 50 times.</a:t>
            </a:r>
          </a:p>
          <a:p>
            <a:pPr marL="738012" lvl="1" indent="-228600" algn="just">
              <a:buFont typeface="+mj-lt"/>
              <a:buAutoNum type="arabicPeriod" startAt="14"/>
            </a:pPr>
            <a:r>
              <a:rPr lang="en-US" sz="1100" dirty="0"/>
              <a:t>Centrifuge for 5 minutes to pellet genomic DNA.</a:t>
            </a:r>
          </a:p>
          <a:p>
            <a:pPr marL="738012" lvl="1" indent="-228600" algn="just">
              <a:buFont typeface="+mj-lt"/>
              <a:buAutoNum type="arabicPeriod" startAt="14"/>
            </a:pPr>
            <a:r>
              <a:rPr lang="en-US" sz="1100" dirty="0"/>
              <a:t>Carefully pour supernatant into waste cup and invert tubes on paper towel to air dry for 1 minute.</a:t>
            </a:r>
          </a:p>
          <a:p>
            <a:pPr marL="738012" lvl="1" indent="-228600" algn="just">
              <a:buFont typeface="+mj-lt"/>
              <a:buAutoNum type="arabicPeriod" startAt="17"/>
            </a:pPr>
            <a:r>
              <a:rPr lang="en-US" sz="1100" dirty="0"/>
              <a:t>Add 100 ul of 70% ethanol to each pellet.</a:t>
            </a:r>
          </a:p>
          <a:p>
            <a:pPr marL="738012" lvl="1" indent="-228600" algn="just">
              <a:buFont typeface="+mj-lt"/>
              <a:buAutoNum type="arabicPeriod" startAt="17"/>
            </a:pPr>
            <a:r>
              <a:rPr lang="en-US" sz="1100" dirty="0"/>
              <a:t>Invert tubes 10 times to wash the DNA.</a:t>
            </a:r>
          </a:p>
          <a:p>
            <a:pPr marL="738012" lvl="1" indent="-228600" algn="just">
              <a:buFont typeface="+mj-lt"/>
              <a:buAutoNum type="arabicPeriod" startAt="17"/>
            </a:pPr>
            <a:r>
              <a:rPr lang="en-US" sz="1100" dirty="0"/>
              <a:t>Centrifuge at high speed for 1 minute.</a:t>
            </a:r>
          </a:p>
          <a:p>
            <a:pPr marL="738012" lvl="1" indent="-228600" algn="just">
              <a:buFont typeface="+mj-lt"/>
              <a:buAutoNum type="arabicPeriod" startAt="17"/>
            </a:pPr>
            <a:r>
              <a:rPr lang="en-US" sz="1100" dirty="0"/>
              <a:t>Carefully pour off supernatant and invert tubes on a clean paper towel to air dry for about 10 minutes. </a:t>
            </a:r>
            <a:endParaRPr lang="en-US" sz="1100" i="1" dirty="0">
              <a:solidFill>
                <a:schemeClr val="accent4">
                  <a:lumMod val="75000"/>
                </a:schemeClr>
              </a:solidFill>
            </a:endParaRPr>
          </a:p>
          <a:p>
            <a:pPr lvl="1" algn="just"/>
            <a:endParaRPr lang="en-US" sz="1100" b="1" i="1" dirty="0"/>
          </a:p>
          <a:p>
            <a:pPr algn="just"/>
            <a:r>
              <a:rPr lang="en-US" sz="1100" b="1" i="1" dirty="0"/>
              <a:t>DNA Elution</a:t>
            </a:r>
          </a:p>
          <a:p>
            <a:pPr algn="just"/>
            <a:endParaRPr lang="en-US" sz="1100" dirty="0"/>
          </a:p>
          <a:p>
            <a:pPr marL="738012" lvl="1" indent="-228600" algn="just">
              <a:buFont typeface="+mj-lt"/>
              <a:buAutoNum type="arabicPeriod" startAt="21"/>
            </a:pPr>
            <a:r>
              <a:rPr lang="en-US" sz="1100" dirty="0"/>
              <a:t>Add 50ul of TE Buffer to each tube.</a:t>
            </a:r>
          </a:p>
          <a:p>
            <a:pPr algn="just"/>
            <a:r>
              <a:rPr lang="en-US" sz="1100" b="1" i="1" dirty="0"/>
              <a:t>	</a:t>
            </a:r>
          </a:p>
          <a:p>
            <a:pPr algn="just"/>
            <a:r>
              <a:rPr lang="en-US" sz="1100" b="1" i="1" dirty="0"/>
              <a:t>Storage</a:t>
            </a:r>
          </a:p>
          <a:p>
            <a:pPr algn="just"/>
            <a:endParaRPr lang="en-US" sz="1100" b="1" i="1" dirty="0"/>
          </a:p>
          <a:p>
            <a:pPr marL="738012" lvl="1" indent="-228600" algn="just">
              <a:buFont typeface="+mj-lt"/>
              <a:buAutoNum type="arabicPeriod" startAt="22"/>
            </a:pPr>
            <a:r>
              <a:rPr lang="en-US" sz="1100" dirty="0"/>
              <a:t>Store at 4 °C for a few weeks or -20 °C indefinitely.</a:t>
            </a:r>
          </a:p>
          <a:p>
            <a:pPr lvl="1" algn="just"/>
            <a:endParaRPr lang="en-US" sz="1100" dirty="0"/>
          </a:p>
          <a:p>
            <a:pPr marL="738012" lvl="1" indent="-228600" algn="just">
              <a:buFont typeface="+mj-lt"/>
              <a:buAutoNum type="arabicPeriod" startAt="13"/>
            </a:pPr>
            <a:endParaRPr lang="en-US" sz="1100" i="1" dirty="0"/>
          </a:p>
          <a:p>
            <a:pPr marL="738012" lvl="1" indent="-228600" algn="just">
              <a:buFont typeface="+mj-lt"/>
              <a:buAutoNum type="arabicPeriod" startAt="6"/>
            </a:pPr>
            <a:endParaRPr lang="en-US" sz="1100" dirty="0"/>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10</a:t>
            </a:fld>
            <a:endParaRPr lang="en-US"/>
          </a:p>
        </p:txBody>
      </p:sp>
      <p:pic>
        <p:nvPicPr>
          <p:cNvPr id="36" name="Picture 35">
            <a:extLst>
              <a:ext uri="{FF2B5EF4-FFF2-40B4-BE49-F238E27FC236}">
                <a16:creationId xmlns:a16="http://schemas.microsoft.com/office/drawing/2014/main" id="{03F372AF-C12B-7241-AB4C-0B2C0F085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9" name="Rectangle 28">
            <a:extLst>
              <a:ext uri="{FF2B5EF4-FFF2-40B4-BE49-F238E27FC236}">
                <a16:creationId xmlns:a16="http://schemas.microsoft.com/office/drawing/2014/main" id="{2AA3C10B-A7D4-0440-88EC-BB9CD78697A0}"/>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DNA Extraction: Bench Protocol</a:t>
            </a:r>
          </a:p>
        </p:txBody>
      </p:sp>
      <p:sp>
        <p:nvSpPr>
          <p:cNvPr id="17" name="Rectangle 16">
            <a:extLst>
              <a:ext uri="{FF2B5EF4-FFF2-40B4-BE49-F238E27FC236}">
                <a16:creationId xmlns:a16="http://schemas.microsoft.com/office/drawing/2014/main" id="{78CDAEC5-997E-6146-A53C-84AF9F6A0DB6}"/>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2" name="Rectangle 1">
            <a:extLst>
              <a:ext uri="{FF2B5EF4-FFF2-40B4-BE49-F238E27FC236}">
                <a16:creationId xmlns:a16="http://schemas.microsoft.com/office/drawing/2014/main" id="{20CFC054-3B79-414B-9305-F76CF99B80D8}"/>
              </a:ext>
            </a:extLst>
          </p:cNvPr>
          <p:cNvSpPr/>
          <p:nvPr/>
        </p:nvSpPr>
        <p:spPr>
          <a:xfrm>
            <a:off x="1280680" y="1581438"/>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B3F7C7-F6E2-FD40-91EB-4EE6E4002D8B}"/>
              </a:ext>
            </a:extLst>
          </p:cNvPr>
          <p:cNvSpPr/>
          <p:nvPr/>
        </p:nvSpPr>
        <p:spPr>
          <a:xfrm>
            <a:off x="1280680" y="1740188"/>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441A28-B737-1E4C-9EF5-9B183D521D28}"/>
              </a:ext>
            </a:extLst>
          </p:cNvPr>
          <p:cNvSpPr/>
          <p:nvPr/>
        </p:nvSpPr>
        <p:spPr>
          <a:xfrm>
            <a:off x="1280680" y="1913737"/>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6CCA654-E468-0A41-A9CD-8F48708DD333}"/>
              </a:ext>
            </a:extLst>
          </p:cNvPr>
          <p:cNvSpPr/>
          <p:nvPr/>
        </p:nvSpPr>
        <p:spPr>
          <a:xfrm>
            <a:off x="1280680" y="2083865"/>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FAD09C-6A22-8B43-901F-151F7BAD2507}"/>
              </a:ext>
            </a:extLst>
          </p:cNvPr>
          <p:cNvSpPr/>
          <p:nvPr/>
        </p:nvSpPr>
        <p:spPr>
          <a:xfrm>
            <a:off x="1280680" y="2579162"/>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0EEFB9E-C0E1-704B-97D8-79AA7BA1631E}"/>
              </a:ext>
            </a:extLst>
          </p:cNvPr>
          <p:cNvSpPr/>
          <p:nvPr/>
        </p:nvSpPr>
        <p:spPr>
          <a:xfrm>
            <a:off x="1280680" y="3256329"/>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425569E-F844-9E41-8C06-EEFC5CD43579}"/>
              </a:ext>
            </a:extLst>
          </p:cNvPr>
          <p:cNvSpPr/>
          <p:nvPr/>
        </p:nvSpPr>
        <p:spPr>
          <a:xfrm>
            <a:off x="1280680" y="3410555"/>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E83146F-05B7-D748-BCAB-A9580C35A593}"/>
              </a:ext>
            </a:extLst>
          </p:cNvPr>
          <p:cNvSpPr/>
          <p:nvPr/>
        </p:nvSpPr>
        <p:spPr>
          <a:xfrm>
            <a:off x="1280680" y="3588560"/>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FBB4B34-E00B-1543-9AF0-5A515AB9F580}"/>
              </a:ext>
            </a:extLst>
          </p:cNvPr>
          <p:cNvSpPr/>
          <p:nvPr/>
        </p:nvSpPr>
        <p:spPr>
          <a:xfrm>
            <a:off x="1280680" y="4094162"/>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33FD7CB-6D1D-E94D-9E61-A8095D63487E}"/>
              </a:ext>
            </a:extLst>
          </p:cNvPr>
          <p:cNvSpPr/>
          <p:nvPr/>
        </p:nvSpPr>
        <p:spPr>
          <a:xfrm>
            <a:off x="1280680" y="4759001"/>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DE6435F-A401-4543-8E79-4ABCF853832C}"/>
              </a:ext>
            </a:extLst>
          </p:cNvPr>
          <p:cNvSpPr/>
          <p:nvPr/>
        </p:nvSpPr>
        <p:spPr>
          <a:xfrm>
            <a:off x="1280680" y="4925030"/>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73EA205-8C98-2642-96CA-498DFCE1FD41}"/>
              </a:ext>
            </a:extLst>
          </p:cNvPr>
          <p:cNvSpPr/>
          <p:nvPr/>
        </p:nvSpPr>
        <p:spPr>
          <a:xfrm>
            <a:off x="1280680" y="5092513"/>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74BD0A6-85AF-1E4F-A895-EB6B82A84585}"/>
              </a:ext>
            </a:extLst>
          </p:cNvPr>
          <p:cNvSpPr/>
          <p:nvPr/>
        </p:nvSpPr>
        <p:spPr>
          <a:xfrm>
            <a:off x="1280680" y="5761723"/>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9180929-7603-E24A-AB23-56DFC25D8E27}"/>
              </a:ext>
            </a:extLst>
          </p:cNvPr>
          <p:cNvSpPr/>
          <p:nvPr/>
        </p:nvSpPr>
        <p:spPr>
          <a:xfrm>
            <a:off x="1280680" y="6105881"/>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D9A4856-A38B-364E-8918-1C8A03758BF7}"/>
              </a:ext>
            </a:extLst>
          </p:cNvPr>
          <p:cNvSpPr/>
          <p:nvPr/>
        </p:nvSpPr>
        <p:spPr>
          <a:xfrm>
            <a:off x="1280680" y="6275167"/>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D99E947-B420-3A43-9386-4EFCEE43D7BF}"/>
              </a:ext>
            </a:extLst>
          </p:cNvPr>
          <p:cNvSpPr/>
          <p:nvPr/>
        </p:nvSpPr>
        <p:spPr>
          <a:xfrm>
            <a:off x="1280680" y="6439022"/>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C3732BD-E7F2-914C-8A4C-A217DBD8A03A}"/>
              </a:ext>
            </a:extLst>
          </p:cNvPr>
          <p:cNvSpPr/>
          <p:nvPr/>
        </p:nvSpPr>
        <p:spPr>
          <a:xfrm>
            <a:off x="1280680" y="6774419"/>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0E7608C-0805-0846-8808-9BDC3A768E72}"/>
              </a:ext>
            </a:extLst>
          </p:cNvPr>
          <p:cNvSpPr/>
          <p:nvPr/>
        </p:nvSpPr>
        <p:spPr>
          <a:xfrm>
            <a:off x="1280680" y="6935957"/>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689BFB8-F79F-A84B-9E45-93AE144E0F31}"/>
              </a:ext>
            </a:extLst>
          </p:cNvPr>
          <p:cNvSpPr/>
          <p:nvPr/>
        </p:nvSpPr>
        <p:spPr>
          <a:xfrm>
            <a:off x="1280680" y="7112991"/>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6EAE43D-1629-7249-B998-9DAD4AA443A1}"/>
              </a:ext>
            </a:extLst>
          </p:cNvPr>
          <p:cNvSpPr/>
          <p:nvPr/>
        </p:nvSpPr>
        <p:spPr>
          <a:xfrm>
            <a:off x="1280680" y="7276846"/>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B2AE96F-A42D-AF43-AB77-619C1E489C07}"/>
              </a:ext>
            </a:extLst>
          </p:cNvPr>
          <p:cNvSpPr/>
          <p:nvPr/>
        </p:nvSpPr>
        <p:spPr>
          <a:xfrm>
            <a:off x="1280680" y="8113224"/>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FFF58CD-C29C-D44A-A285-69E7A3749070}"/>
              </a:ext>
            </a:extLst>
          </p:cNvPr>
          <p:cNvSpPr/>
          <p:nvPr/>
        </p:nvSpPr>
        <p:spPr>
          <a:xfrm>
            <a:off x="1280680" y="8790276"/>
            <a:ext cx="91440" cy="914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4ED27A-D0E0-7F48-939C-BC91A4CD38F4}"/>
              </a:ext>
            </a:extLst>
          </p:cNvPr>
          <p:cNvSpPr/>
          <p:nvPr/>
        </p:nvSpPr>
        <p:spPr>
          <a:xfrm>
            <a:off x="436888" y="9360435"/>
            <a:ext cx="2268605" cy="507831"/>
          </a:xfrm>
          <a:prstGeom prst="rect">
            <a:avLst/>
          </a:prstGeom>
        </p:spPr>
        <p:txBody>
          <a:bodyPr wrap="square">
            <a:spAutoFit/>
          </a:bodyPr>
          <a:lstStyle/>
          <a:p>
            <a:pPr algn="ctr" hangingPunct="0"/>
            <a:r>
              <a:rPr lang="en-US" sz="900" b="1" dirty="0">
                <a:solidFill>
                  <a:schemeClr val="tx1">
                    <a:lumMod val="65000"/>
                    <a:lumOff val="35000"/>
                  </a:schemeClr>
                </a:solidFill>
                <a:ea typeface="Times New Roman" charset="0"/>
              </a:rPr>
              <a:t>This protocol was adapted and modified for The</a:t>
            </a:r>
            <a:r>
              <a:rPr lang="en-US" sz="900" b="1" i="1" dirty="0">
                <a:solidFill>
                  <a:schemeClr val="tx1">
                    <a:lumMod val="65000"/>
                    <a:lumOff val="35000"/>
                  </a:schemeClr>
                </a:solidFill>
                <a:ea typeface="Times New Roman" charset="0"/>
              </a:rPr>
              <a:t> Wolbachia </a:t>
            </a:r>
            <a:r>
              <a:rPr lang="en-US" sz="900" b="1" dirty="0">
                <a:solidFill>
                  <a:schemeClr val="tx1">
                    <a:lumMod val="65000"/>
                    <a:lumOff val="35000"/>
                  </a:schemeClr>
                </a:solidFill>
                <a:ea typeface="Times New Roman" charset="0"/>
              </a:rPr>
              <a:t>Project; it is made available under CC-BY-NC-ND.  </a:t>
            </a:r>
          </a:p>
        </p:txBody>
      </p:sp>
      <p:pic>
        <p:nvPicPr>
          <p:cNvPr id="51" name="Picture 50">
            <a:extLst>
              <a:ext uri="{FF2B5EF4-FFF2-40B4-BE49-F238E27FC236}">
                <a16:creationId xmlns:a16="http://schemas.microsoft.com/office/drawing/2014/main" id="{EF990E60-1483-CE46-B77D-F073EB373833}"/>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58709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45E2C6-D37D-E14C-B347-FA24BCD83C86}"/>
              </a:ext>
            </a:extLst>
          </p:cNvPr>
          <p:cNvSpPr/>
          <p:nvPr/>
        </p:nvSpPr>
        <p:spPr>
          <a:xfrm>
            <a:off x="857469" y="961751"/>
            <a:ext cx="5940097" cy="8048357"/>
          </a:xfrm>
          <a:prstGeom prst="rect">
            <a:avLst/>
          </a:prstGeom>
        </p:spPr>
        <p:txBody>
          <a:bodyPr wrap="square">
            <a:spAutoFit/>
          </a:bodyPr>
          <a:lstStyle/>
          <a:p>
            <a:pPr marL="228600" indent="-228600">
              <a:buFont typeface="+mj-lt"/>
              <a:buAutoNum type="arabicPeriod"/>
            </a:pPr>
            <a:r>
              <a:rPr lang="en-US" sz="1100" dirty="0"/>
              <a:t>Illustrate the contents of each tube upon completion of the following steps. Below, label where the DNA is located.</a:t>
            </a:r>
          </a:p>
          <a:p>
            <a:pPr marL="228600" indent="-228600">
              <a:buFont typeface="+mj-lt"/>
              <a:buAutoNum type="arabicPeriod"/>
            </a:pPr>
            <a:endParaRPr lang="en-US" sz="1100" dirty="0">
              <a:solidFill>
                <a:schemeClr val="accent4">
                  <a:lumMod val="75000"/>
                </a:schemeClr>
              </a:solidFill>
            </a:endParaRPr>
          </a:p>
          <a:p>
            <a:pPr marL="228600" indent="-228600">
              <a:buFont typeface="+mj-lt"/>
              <a:buAutoNum type="arabicPeriod"/>
            </a:pPr>
            <a:endParaRPr lang="en-US" sz="1100" dirty="0">
              <a:solidFill>
                <a:schemeClr val="accent4">
                  <a:lumMod val="75000"/>
                </a:schemeClr>
              </a:solidFill>
            </a:endParaRPr>
          </a:p>
          <a:p>
            <a:pPr marL="228600" indent="-228600">
              <a:buFont typeface="+mj-lt"/>
              <a:buAutoNum type="arabicPeriod"/>
            </a:pPr>
            <a:endParaRPr lang="en-US" sz="1100" dirty="0">
              <a:solidFill>
                <a:schemeClr val="accent4">
                  <a:lumMod val="75000"/>
                </a:schemeClr>
              </a:solidFill>
            </a:endParaRPr>
          </a:p>
          <a:p>
            <a:pPr marL="228600" indent="-228600">
              <a:buFont typeface="+mj-lt"/>
              <a:buAutoNum type="arabicPeriod"/>
            </a:pPr>
            <a:endParaRPr lang="en-US" sz="1100" dirty="0">
              <a:solidFill>
                <a:schemeClr val="accent4">
                  <a:lumMod val="75000"/>
                </a:schemeClr>
              </a:solidFill>
            </a:endParaRPr>
          </a:p>
          <a:p>
            <a:pPr marL="228600" indent="-228600">
              <a:buFont typeface="+mj-lt"/>
              <a:buAutoNum type="arabicPeriod"/>
            </a:pPr>
            <a:endParaRPr lang="en-US" sz="1100" dirty="0">
              <a:solidFill>
                <a:schemeClr val="accent4">
                  <a:lumMod val="75000"/>
                </a:schemeClr>
              </a:solidFill>
            </a:endParaRPr>
          </a:p>
          <a:p>
            <a:pPr marL="228600" indent="-228600">
              <a:buFont typeface="+mj-lt"/>
              <a:buAutoNum type="arabicPeriod"/>
            </a:pPr>
            <a:endParaRPr lang="en-US" sz="1100" dirty="0">
              <a:solidFill>
                <a:schemeClr val="accent4">
                  <a:lumMod val="75000"/>
                </a:schemeClr>
              </a:solidFill>
            </a:endParaRPr>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buFont typeface="+mj-lt"/>
              <a:buAutoNum type="arabicPeriod"/>
            </a:pPr>
            <a:endParaRPr lang="en-US" sz="1100" dirty="0"/>
          </a:p>
          <a:p>
            <a:endParaRPr lang="en-US" sz="1100" dirty="0"/>
          </a:p>
          <a:p>
            <a:pPr marL="228600" indent="-228600">
              <a:buFont typeface="+mj-lt"/>
              <a:buAutoNum type="arabicPeriod" startAt="2"/>
            </a:pPr>
            <a:r>
              <a:rPr lang="en-US" sz="1100" dirty="0"/>
              <a:t>After completion of the DNA precipitation stage, describe the visual appearance of the DNA.</a:t>
            </a:r>
          </a:p>
          <a:p>
            <a:pPr lvl="1"/>
            <a:r>
              <a:rPr lang="en-US" sz="1100" dirty="0">
                <a:solidFill>
                  <a:schemeClr val="accent4">
                    <a:lumMod val="75000"/>
                  </a:schemeClr>
                </a:solidFill>
              </a:rPr>
              <a:t>Answers will vary and may include solid, white, small dot, invisible to naked eye, etc.</a:t>
            </a:r>
          </a:p>
          <a:p>
            <a:endParaRPr lang="en-US" sz="1100" dirty="0"/>
          </a:p>
          <a:p>
            <a:pPr marL="228600" indent="-228600">
              <a:buFont typeface="+mj-lt"/>
              <a:buAutoNum type="arabicPeriod" startAt="2"/>
            </a:pPr>
            <a:endParaRPr lang="en-US" sz="1100" dirty="0"/>
          </a:p>
          <a:p>
            <a:pPr marL="228600" indent="-228600">
              <a:buFont typeface="+mj-lt"/>
              <a:buAutoNum type="arabicPeriod" startAt="3"/>
            </a:pPr>
            <a:r>
              <a:rPr lang="en-US" sz="1100" dirty="0"/>
              <a:t>Where is </a:t>
            </a:r>
            <a:r>
              <a:rPr lang="en-US" sz="1100" i="1" dirty="0"/>
              <a:t>Wolbachia </a:t>
            </a:r>
            <a:r>
              <a:rPr lang="en-US" sz="1100" dirty="0"/>
              <a:t>located within an arthropod? Why?</a:t>
            </a:r>
          </a:p>
          <a:p>
            <a:pPr lvl="1" algn="just"/>
            <a:r>
              <a:rPr lang="en-US" sz="1100" i="1" dirty="0">
                <a:solidFill>
                  <a:schemeClr val="accent4">
                    <a:lumMod val="75000"/>
                  </a:schemeClr>
                </a:solidFill>
              </a:rPr>
              <a:t>Wolbachia</a:t>
            </a:r>
            <a:r>
              <a:rPr lang="en-US" sz="1100" dirty="0">
                <a:solidFill>
                  <a:schemeClr val="accent4">
                    <a:lumMod val="75000"/>
                  </a:schemeClr>
                </a:solidFill>
              </a:rPr>
              <a:t> is located within reproductive tissues because it is vertically transmitted from mother to offspring. Therefore, it must be present in the ovaries to be passed on to the next generation.</a:t>
            </a:r>
          </a:p>
          <a:p>
            <a:pPr marL="228600" indent="-228600">
              <a:buFont typeface="+mj-lt"/>
              <a:buAutoNum type="arabicPeriod" startAt="3"/>
            </a:pPr>
            <a:endParaRPr lang="en-US" sz="1100" dirty="0"/>
          </a:p>
          <a:p>
            <a:endParaRPr lang="en-US" sz="1100" dirty="0"/>
          </a:p>
          <a:p>
            <a:pPr marL="228600" indent="-228600">
              <a:buFont typeface="+mj-lt"/>
              <a:buAutoNum type="arabicPeriod" startAt="3"/>
            </a:pPr>
            <a:endParaRPr lang="en-US" sz="1100" dirty="0"/>
          </a:p>
          <a:p>
            <a:pPr marL="228600" indent="-228600">
              <a:buFont typeface="+mj-lt"/>
              <a:buAutoNum type="arabicPeriod" startAt="4"/>
            </a:pPr>
            <a:r>
              <a:rPr lang="en-US" sz="1100" dirty="0"/>
              <a:t>What is the purpose of isolating the DNA? What is your next step in determining the frequency of </a:t>
            </a:r>
            <a:r>
              <a:rPr lang="en-US" sz="1100" i="1" dirty="0"/>
              <a:t>Wolbachia</a:t>
            </a:r>
            <a:r>
              <a:rPr lang="en-US" sz="1100" dirty="0"/>
              <a:t>?</a:t>
            </a:r>
          </a:p>
          <a:p>
            <a:pPr lvl="1"/>
            <a:r>
              <a:rPr lang="en-US" sz="1100" dirty="0">
                <a:solidFill>
                  <a:schemeClr val="accent4">
                    <a:lumMod val="75000"/>
                  </a:schemeClr>
                </a:solidFill>
              </a:rPr>
              <a:t>DNA must be isolated to serve as a template in the PCR reaction. The next step will be DNA amplification (PCR) followed by DNA visualization (gel electrophoresis).</a:t>
            </a:r>
          </a:p>
          <a:p>
            <a:pPr lvl="1"/>
            <a:endParaRPr lang="en-US" sz="1100" dirty="0">
              <a:solidFill>
                <a:schemeClr val="accent4">
                  <a:lumMod val="75000"/>
                </a:schemeClr>
              </a:solidFill>
            </a:endParaRPr>
          </a:p>
          <a:p>
            <a:endParaRPr lang="en-US" sz="1100" dirty="0">
              <a:solidFill>
                <a:schemeClr val="accent4">
                  <a:lumMod val="75000"/>
                </a:schemeClr>
              </a:solidFill>
            </a:endParaRPr>
          </a:p>
          <a:p>
            <a:endParaRPr lang="en-US" sz="1100" dirty="0">
              <a:solidFill>
                <a:schemeClr val="accent4">
                  <a:lumMod val="75000"/>
                </a:schemeClr>
              </a:solidFill>
            </a:endParaRPr>
          </a:p>
          <a:p>
            <a:pPr marL="228600" indent="-228600" algn="just">
              <a:buFont typeface="+mj-lt"/>
              <a:buAutoNum type="arabicPeriod" startAt="5"/>
            </a:pPr>
            <a:r>
              <a:rPr lang="en-US" sz="1100" dirty="0"/>
              <a:t>Imagine that there is an </a:t>
            </a:r>
            <a:r>
              <a:rPr lang="en-US" sz="1100" i="1" dirty="0"/>
              <a:t>E. coli </a:t>
            </a:r>
            <a:r>
              <a:rPr lang="en-US" sz="1100" dirty="0"/>
              <a:t>outbreak in your state and you would like to test the lettuce from your local grocery store. How could you modify this protocol in order to extract DNA from the lettuce (to identify the species) and check for presence/absence of </a:t>
            </a:r>
            <a:r>
              <a:rPr lang="en-US" sz="1100" i="1" dirty="0"/>
              <a:t>E. coli</a:t>
            </a:r>
            <a:r>
              <a:rPr lang="en-US" sz="1100" dirty="0"/>
              <a:t>. ? Keep in mind that (</a:t>
            </a:r>
            <a:r>
              <a:rPr lang="en-US" sz="1100" dirty="0" err="1"/>
              <a:t>i</a:t>
            </a:r>
            <a:r>
              <a:rPr lang="en-US" sz="1100" dirty="0"/>
              <a:t>)</a:t>
            </a:r>
            <a:r>
              <a:rPr lang="en-US" sz="1100" i="1" dirty="0"/>
              <a:t> E. coli </a:t>
            </a:r>
            <a:r>
              <a:rPr lang="en-US" sz="1100" dirty="0"/>
              <a:t>is free-living and not an endosymbiont, and (ii) plant cells are encased in both a cell membrane </a:t>
            </a:r>
            <a:r>
              <a:rPr lang="en-US" sz="1100" i="1" dirty="0"/>
              <a:t>and</a:t>
            </a:r>
            <a:r>
              <a:rPr lang="en-US" sz="1100" dirty="0"/>
              <a:t> cell wall.</a:t>
            </a:r>
          </a:p>
          <a:p>
            <a:pPr lvl="1" algn="just"/>
            <a:r>
              <a:rPr lang="en-US" sz="1100" dirty="0">
                <a:solidFill>
                  <a:srgbClr val="BF9000"/>
                </a:solidFill>
              </a:rPr>
              <a:t>Answers will vary. The two most important modifications would be to adjust the Sample Preparation and Cell Lysis steps. Because </a:t>
            </a:r>
            <a:r>
              <a:rPr lang="en-US" sz="1100" i="1" dirty="0">
                <a:solidFill>
                  <a:srgbClr val="BF9000"/>
                </a:solidFill>
              </a:rPr>
              <a:t>E. coli </a:t>
            </a:r>
            <a:r>
              <a:rPr lang="en-US" sz="1100" dirty="0">
                <a:solidFill>
                  <a:srgbClr val="BF9000"/>
                </a:solidFill>
              </a:rPr>
              <a:t>is free-living, the lettuce should not be washed or preserved in alcohol. This would wash away the </a:t>
            </a:r>
            <a:r>
              <a:rPr lang="en-US" sz="1100" i="1" dirty="0">
                <a:solidFill>
                  <a:srgbClr val="BF9000"/>
                </a:solidFill>
              </a:rPr>
              <a:t>E. coli</a:t>
            </a:r>
            <a:r>
              <a:rPr lang="en-US" sz="1100" dirty="0">
                <a:solidFill>
                  <a:srgbClr val="BF9000"/>
                </a:solidFill>
              </a:rPr>
              <a:t>. Because plant cells have a cell wall, modifications to the cell lysis step could include: adding a cellulase (to break down cellulose), using a stronger lysis buffer, using a more efficient mortar and pestle, incubating for a longer period to allow for more efficient lysis, etc.</a:t>
            </a:r>
          </a:p>
          <a:p>
            <a:pPr lvl="1" algn="just"/>
            <a:endParaRPr lang="en-US" sz="1100" dirty="0">
              <a:solidFill>
                <a:srgbClr val="BF9000"/>
              </a:solidFill>
            </a:endParaRPr>
          </a:p>
          <a:p>
            <a:pPr lvl="1" algn="just"/>
            <a:r>
              <a:rPr lang="en-US" sz="1100" dirty="0">
                <a:solidFill>
                  <a:srgbClr val="BF9000"/>
                </a:solidFill>
              </a:rPr>
              <a:t>Changes to the DNA Precipitation and DNA Elution steps would not be necessary.</a:t>
            </a:r>
            <a:endParaRPr lang="en-US" sz="1100" dirty="0"/>
          </a:p>
        </p:txBody>
      </p:sp>
      <p:sp>
        <p:nvSpPr>
          <p:cNvPr id="20" name="Freeform 19">
            <a:extLst>
              <a:ext uri="{FF2B5EF4-FFF2-40B4-BE49-F238E27FC236}">
                <a16:creationId xmlns:a16="http://schemas.microsoft.com/office/drawing/2014/main" id="{F5385660-7B8E-694F-ACC0-F94BD36DAEE8}"/>
              </a:ext>
            </a:extLst>
          </p:cNvPr>
          <p:cNvSpPr/>
          <p:nvPr/>
        </p:nvSpPr>
        <p:spPr>
          <a:xfrm>
            <a:off x="2607494" y="2116990"/>
            <a:ext cx="148630" cy="202937"/>
          </a:xfrm>
          <a:custGeom>
            <a:avLst/>
            <a:gdLst>
              <a:gd name="connsiteX0" fmla="*/ 0 w 148630"/>
              <a:gd name="connsiteY0" fmla="*/ 3231 h 193866"/>
              <a:gd name="connsiteX1" fmla="*/ 148630 w 148630"/>
              <a:gd name="connsiteY1" fmla="*/ 0 h 193866"/>
              <a:gd name="connsiteX2" fmla="*/ 100164 w 148630"/>
              <a:gd name="connsiteY2" fmla="*/ 177710 h 193866"/>
              <a:gd name="connsiteX3" fmla="*/ 77546 w 148630"/>
              <a:gd name="connsiteY3" fmla="*/ 193866 h 193866"/>
              <a:gd name="connsiteX4" fmla="*/ 77546 w 148630"/>
              <a:gd name="connsiteY4" fmla="*/ 193866 h 193866"/>
              <a:gd name="connsiteX5" fmla="*/ 77546 w 148630"/>
              <a:gd name="connsiteY5" fmla="*/ 193866 h 193866"/>
              <a:gd name="connsiteX6" fmla="*/ 42004 w 148630"/>
              <a:gd name="connsiteY6" fmla="*/ 177710 h 193866"/>
              <a:gd name="connsiteX7" fmla="*/ 25849 w 148630"/>
              <a:gd name="connsiteY7" fmla="*/ 103395 h 193866"/>
              <a:gd name="connsiteX8" fmla="*/ 0 w 148630"/>
              <a:gd name="connsiteY8" fmla="*/ 3231 h 19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30" h="193866">
                <a:moveTo>
                  <a:pt x="0" y="3231"/>
                </a:moveTo>
                <a:lnTo>
                  <a:pt x="148630" y="0"/>
                </a:lnTo>
                <a:lnTo>
                  <a:pt x="100164" y="177710"/>
                </a:lnTo>
                <a:lnTo>
                  <a:pt x="77546" y="193866"/>
                </a:lnTo>
                <a:lnTo>
                  <a:pt x="77546" y="193866"/>
                </a:lnTo>
                <a:lnTo>
                  <a:pt x="77546" y="193866"/>
                </a:lnTo>
                <a:lnTo>
                  <a:pt x="42004" y="177710"/>
                </a:lnTo>
                <a:lnTo>
                  <a:pt x="25849" y="103395"/>
                </a:lnTo>
                <a:lnTo>
                  <a:pt x="0" y="3231"/>
                </a:lnTo>
                <a:close/>
              </a:path>
            </a:pathLst>
          </a:cu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6" descr="Image result for eppendorf tube free clipart">
            <a:extLst>
              <a:ext uri="{FF2B5EF4-FFF2-40B4-BE49-F238E27FC236}">
                <a16:creationId xmlns:a16="http://schemas.microsoft.com/office/drawing/2014/main" id="{B98A2651-0686-9F4E-9C6E-52E0B522C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917" y="1497430"/>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D9C647F-03BE-EE47-BDFD-B0101820B743}"/>
              </a:ext>
            </a:extLst>
          </p:cNvPr>
          <p:cNvSpPr>
            <a:spLocks noGrp="1"/>
          </p:cNvSpPr>
          <p:nvPr>
            <p:ph type="sldNum" sz="quarter" idx="12"/>
          </p:nvPr>
        </p:nvSpPr>
        <p:spPr/>
        <p:txBody>
          <a:bodyPr/>
          <a:lstStyle/>
          <a:p>
            <a:fld id="{B2997967-007C-0549-8AED-2751250887DF}" type="slidenum">
              <a:rPr lang="en-US" smtClean="0"/>
              <a:t>11</a:t>
            </a:fld>
            <a:endParaRPr lang="en-US"/>
          </a:p>
        </p:txBody>
      </p:sp>
      <p:sp>
        <p:nvSpPr>
          <p:cNvPr id="6" name="Rectangle 5">
            <a:extLst>
              <a:ext uri="{FF2B5EF4-FFF2-40B4-BE49-F238E27FC236}">
                <a16:creationId xmlns:a16="http://schemas.microsoft.com/office/drawing/2014/main" id="{12C8A7CC-B6DA-A54B-84ED-0678F003E523}"/>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a typeface="Times New Roman" charset="0"/>
              </a:rPr>
              <a:t>Post-Lab Questions: Answer Sheet</a:t>
            </a:r>
            <a:endParaRPr lang="en-US" sz="2000" b="1" dirty="0">
              <a:solidFill>
                <a:srgbClr val="000000"/>
              </a:solidFill>
              <a:effectLst/>
              <a:ea typeface="Times New Roman" charset="0"/>
            </a:endParaRPr>
          </a:p>
        </p:txBody>
      </p:sp>
      <p:sp>
        <p:nvSpPr>
          <p:cNvPr id="8" name="Rectangle 7">
            <a:extLst>
              <a:ext uri="{FF2B5EF4-FFF2-40B4-BE49-F238E27FC236}">
                <a16:creationId xmlns:a16="http://schemas.microsoft.com/office/drawing/2014/main" id="{2B216826-BE3F-1746-8F84-156B3ED77E28}"/>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9" name="Picture 8">
            <a:extLst>
              <a:ext uri="{FF2B5EF4-FFF2-40B4-BE49-F238E27FC236}">
                <a16:creationId xmlns:a16="http://schemas.microsoft.com/office/drawing/2014/main" id="{FBEBD602-3BBC-8C48-B73D-0DB2F26C8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pic>
        <p:nvPicPr>
          <p:cNvPr id="1030" name="Picture 6" descr="Image result for eppendorf tube free clipart">
            <a:extLst>
              <a:ext uri="{FF2B5EF4-FFF2-40B4-BE49-F238E27FC236}">
                <a16:creationId xmlns:a16="http://schemas.microsoft.com/office/drawing/2014/main" id="{18455E28-F140-AE41-9B4B-E5BB2164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609" y="1497430"/>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F9DCFA-3685-8945-A6FF-C56D328741EE}"/>
              </a:ext>
            </a:extLst>
          </p:cNvPr>
          <p:cNvSpPr txBox="1"/>
          <p:nvPr/>
        </p:nvSpPr>
        <p:spPr>
          <a:xfrm>
            <a:off x="1066058" y="2407977"/>
            <a:ext cx="832415" cy="400110"/>
          </a:xfrm>
          <a:prstGeom prst="rect">
            <a:avLst/>
          </a:prstGeom>
          <a:noFill/>
        </p:spPr>
        <p:txBody>
          <a:bodyPr wrap="square" rtlCol="0">
            <a:spAutoFit/>
          </a:bodyPr>
          <a:lstStyle/>
          <a:p>
            <a:pPr algn="ctr"/>
            <a:r>
              <a:rPr lang="en-US" sz="1000" dirty="0"/>
              <a:t>Sample Preparation</a:t>
            </a:r>
          </a:p>
        </p:txBody>
      </p:sp>
      <p:sp>
        <p:nvSpPr>
          <p:cNvPr id="13" name="TextBox 12">
            <a:extLst>
              <a:ext uri="{FF2B5EF4-FFF2-40B4-BE49-F238E27FC236}">
                <a16:creationId xmlns:a16="http://schemas.microsoft.com/office/drawing/2014/main" id="{03D163AE-16DB-CF46-A1C5-56446D57208F}"/>
              </a:ext>
            </a:extLst>
          </p:cNvPr>
          <p:cNvSpPr txBox="1"/>
          <p:nvPr/>
        </p:nvSpPr>
        <p:spPr>
          <a:xfrm>
            <a:off x="2374694" y="2410014"/>
            <a:ext cx="606399" cy="400110"/>
          </a:xfrm>
          <a:prstGeom prst="rect">
            <a:avLst/>
          </a:prstGeom>
          <a:noFill/>
        </p:spPr>
        <p:txBody>
          <a:bodyPr wrap="square" rtlCol="0">
            <a:spAutoFit/>
          </a:bodyPr>
          <a:lstStyle/>
          <a:p>
            <a:pPr algn="ctr"/>
            <a:r>
              <a:rPr lang="en-US" sz="1000" dirty="0"/>
              <a:t>Cell Lysis</a:t>
            </a:r>
          </a:p>
        </p:txBody>
      </p:sp>
      <p:sp>
        <p:nvSpPr>
          <p:cNvPr id="15" name="TextBox 14">
            <a:extLst>
              <a:ext uri="{FF2B5EF4-FFF2-40B4-BE49-F238E27FC236}">
                <a16:creationId xmlns:a16="http://schemas.microsoft.com/office/drawing/2014/main" id="{1A99754D-9DD2-9A42-A205-2F4BB9B080FC}"/>
              </a:ext>
            </a:extLst>
          </p:cNvPr>
          <p:cNvSpPr txBox="1"/>
          <p:nvPr/>
        </p:nvSpPr>
        <p:spPr>
          <a:xfrm>
            <a:off x="3371281" y="2413323"/>
            <a:ext cx="985130" cy="400110"/>
          </a:xfrm>
          <a:prstGeom prst="rect">
            <a:avLst/>
          </a:prstGeom>
          <a:noFill/>
        </p:spPr>
        <p:txBody>
          <a:bodyPr wrap="square" rtlCol="0">
            <a:spAutoFit/>
          </a:bodyPr>
          <a:lstStyle/>
          <a:p>
            <a:pPr algn="ctr"/>
            <a:r>
              <a:rPr lang="en-US" sz="1000" dirty="0"/>
              <a:t>Cellular Debris Removal</a:t>
            </a:r>
          </a:p>
        </p:txBody>
      </p:sp>
      <p:sp>
        <p:nvSpPr>
          <p:cNvPr id="17" name="TextBox 16">
            <a:extLst>
              <a:ext uri="{FF2B5EF4-FFF2-40B4-BE49-F238E27FC236}">
                <a16:creationId xmlns:a16="http://schemas.microsoft.com/office/drawing/2014/main" id="{F3449806-A879-CD4B-9274-47FDBD43A312}"/>
              </a:ext>
            </a:extLst>
          </p:cNvPr>
          <p:cNvSpPr txBox="1"/>
          <p:nvPr/>
        </p:nvSpPr>
        <p:spPr>
          <a:xfrm>
            <a:off x="4606114" y="2407977"/>
            <a:ext cx="902589" cy="400110"/>
          </a:xfrm>
          <a:prstGeom prst="rect">
            <a:avLst/>
          </a:prstGeom>
          <a:noFill/>
        </p:spPr>
        <p:txBody>
          <a:bodyPr wrap="square" rtlCol="0">
            <a:spAutoFit/>
          </a:bodyPr>
          <a:lstStyle/>
          <a:p>
            <a:pPr algn="ctr"/>
            <a:r>
              <a:rPr lang="en-US" sz="1000" dirty="0"/>
              <a:t>DNA Precipitation</a:t>
            </a:r>
          </a:p>
        </p:txBody>
      </p:sp>
      <p:sp>
        <p:nvSpPr>
          <p:cNvPr id="19" name="TextBox 18">
            <a:extLst>
              <a:ext uri="{FF2B5EF4-FFF2-40B4-BE49-F238E27FC236}">
                <a16:creationId xmlns:a16="http://schemas.microsoft.com/office/drawing/2014/main" id="{D82097EE-A090-DB4F-9275-FA5B2D31B12E}"/>
              </a:ext>
            </a:extLst>
          </p:cNvPr>
          <p:cNvSpPr txBox="1"/>
          <p:nvPr/>
        </p:nvSpPr>
        <p:spPr>
          <a:xfrm>
            <a:off x="5951747" y="2407977"/>
            <a:ext cx="798455" cy="400110"/>
          </a:xfrm>
          <a:prstGeom prst="rect">
            <a:avLst/>
          </a:prstGeom>
          <a:noFill/>
        </p:spPr>
        <p:txBody>
          <a:bodyPr wrap="square" rtlCol="0">
            <a:spAutoFit/>
          </a:bodyPr>
          <a:lstStyle/>
          <a:p>
            <a:pPr algn="ctr"/>
            <a:r>
              <a:rPr lang="en-US" sz="1000" dirty="0"/>
              <a:t>DNA Elution</a:t>
            </a:r>
          </a:p>
        </p:txBody>
      </p:sp>
      <p:cxnSp>
        <p:nvCxnSpPr>
          <p:cNvPr id="10" name="Straight Connector 9">
            <a:extLst>
              <a:ext uri="{FF2B5EF4-FFF2-40B4-BE49-F238E27FC236}">
                <a16:creationId xmlns:a16="http://schemas.microsoft.com/office/drawing/2014/main" id="{F3FA46FC-D095-D34E-AAAA-DEE523380BE5}"/>
              </a:ext>
            </a:extLst>
          </p:cNvPr>
          <p:cNvCxnSpPr/>
          <p:nvPr/>
        </p:nvCxnSpPr>
        <p:spPr>
          <a:xfrm>
            <a:off x="1095609" y="3330495"/>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203CCD-4ADC-2A44-9DFE-B48732040BDB}"/>
              </a:ext>
            </a:extLst>
          </p:cNvPr>
          <p:cNvCxnSpPr/>
          <p:nvPr/>
        </p:nvCxnSpPr>
        <p:spPr>
          <a:xfrm>
            <a:off x="2292917" y="3330495"/>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963ED5-ACE9-8D47-AF32-A248F35CDF70}"/>
              </a:ext>
            </a:extLst>
          </p:cNvPr>
          <p:cNvCxnSpPr/>
          <p:nvPr/>
        </p:nvCxnSpPr>
        <p:spPr>
          <a:xfrm>
            <a:off x="3490225" y="3334212"/>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F7993B0-A0DB-144B-97D2-FBDA6B9F7A55}"/>
              </a:ext>
            </a:extLst>
          </p:cNvPr>
          <p:cNvCxnSpPr/>
          <p:nvPr/>
        </p:nvCxnSpPr>
        <p:spPr>
          <a:xfrm>
            <a:off x="4654036" y="3326778"/>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18F43C-0690-5E43-A55E-71F442F2638C}"/>
              </a:ext>
            </a:extLst>
          </p:cNvPr>
          <p:cNvCxnSpPr/>
          <p:nvPr/>
        </p:nvCxnSpPr>
        <p:spPr>
          <a:xfrm>
            <a:off x="5947338" y="3326778"/>
            <a:ext cx="8028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0" descr="Image result for insect clipart public domain">
            <a:extLst>
              <a:ext uri="{FF2B5EF4-FFF2-40B4-BE49-F238E27FC236}">
                <a16:creationId xmlns:a16="http://schemas.microsoft.com/office/drawing/2014/main" id="{3F6C4F71-CA05-9448-814C-FC27C703A132}"/>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3295" y="2046483"/>
            <a:ext cx="129928" cy="1632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92E3A6-4E5A-9347-BCF2-547C058028A8}"/>
              </a:ext>
            </a:extLst>
          </p:cNvPr>
          <p:cNvSpPr txBox="1"/>
          <p:nvPr/>
        </p:nvSpPr>
        <p:spPr>
          <a:xfrm>
            <a:off x="1031660" y="2902334"/>
            <a:ext cx="909396" cy="430887"/>
          </a:xfrm>
          <a:prstGeom prst="rect">
            <a:avLst/>
          </a:prstGeom>
          <a:noFill/>
        </p:spPr>
        <p:txBody>
          <a:bodyPr wrap="square" rtlCol="0">
            <a:spAutoFit/>
          </a:bodyPr>
          <a:lstStyle/>
          <a:p>
            <a:pPr algn="ctr"/>
            <a:r>
              <a:rPr lang="en-US" sz="1100" dirty="0">
                <a:solidFill>
                  <a:srgbClr val="BF9000"/>
                </a:solidFill>
              </a:rPr>
              <a:t>In the arthropod</a:t>
            </a:r>
          </a:p>
        </p:txBody>
      </p:sp>
      <p:sp>
        <p:nvSpPr>
          <p:cNvPr id="29" name="TextBox 28">
            <a:extLst>
              <a:ext uri="{FF2B5EF4-FFF2-40B4-BE49-F238E27FC236}">
                <a16:creationId xmlns:a16="http://schemas.microsoft.com/office/drawing/2014/main" id="{97DA4559-222D-C54B-B652-B51663CE7117}"/>
              </a:ext>
            </a:extLst>
          </p:cNvPr>
          <p:cNvSpPr txBox="1"/>
          <p:nvPr/>
        </p:nvSpPr>
        <p:spPr>
          <a:xfrm>
            <a:off x="2300842" y="2902334"/>
            <a:ext cx="802864" cy="430887"/>
          </a:xfrm>
          <a:prstGeom prst="rect">
            <a:avLst/>
          </a:prstGeom>
          <a:noFill/>
        </p:spPr>
        <p:txBody>
          <a:bodyPr wrap="square" rtlCol="0">
            <a:spAutoFit/>
          </a:bodyPr>
          <a:lstStyle/>
          <a:p>
            <a:pPr algn="ctr"/>
            <a:r>
              <a:rPr lang="en-US" sz="1100" dirty="0">
                <a:solidFill>
                  <a:srgbClr val="BF9000"/>
                </a:solidFill>
              </a:rPr>
              <a:t>In the solution</a:t>
            </a:r>
          </a:p>
        </p:txBody>
      </p:sp>
      <p:sp>
        <p:nvSpPr>
          <p:cNvPr id="30" name="TextBox 29">
            <a:extLst>
              <a:ext uri="{FF2B5EF4-FFF2-40B4-BE49-F238E27FC236}">
                <a16:creationId xmlns:a16="http://schemas.microsoft.com/office/drawing/2014/main" id="{5E393DDE-D8DA-F24D-B5E9-4708C39DE83D}"/>
              </a:ext>
            </a:extLst>
          </p:cNvPr>
          <p:cNvSpPr txBox="1"/>
          <p:nvPr/>
        </p:nvSpPr>
        <p:spPr>
          <a:xfrm>
            <a:off x="3424173" y="2901576"/>
            <a:ext cx="909396" cy="430887"/>
          </a:xfrm>
          <a:prstGeom prst="rect">
            <a:avLst/>
          </a:prstGeom>
          <a:noFill/>
        </p:spPr>
        <p:txBody>
          <a:bodyPr wrap="square" rtlCol="0">
            <a:spAutoFit/>
          </a:bodyPr>
          <a:lstStyle/>
          <a:p>
            <a:pPr algn="ctr"/>
            <a:r>
              <a:rPr lang="en-US" sz="1100" dirty="0">
                <a:solidFill>
                  <a:srgbClr val="BF9000"/>
                </a:solidFill>
              </a:rPr>
              <a:t>In the supernatant</a:t>
            </a:r>
          </a:p>
        </p:txBody>
      </p:sp>
      <p:sp>
        <p:nvSpPr>
          <p:cNvPr id="31" name="TextBox 30">
            <a:extLst>
              <a:ext uri="{FF2B5EF4-FFF2-40B4-BE49-F238E27FC236}">
                <a16:creationId xmlns:a16="http://schemas.microsoft.com/office/drawing/2014/main" id="{A675EC82-8AFE-FB4A-BFFA-248EB74DF657}"/>
              </a:ext>
            </a:extLst>
          </p:cNvPr>
          <p:cNvSpPr txBox="1"/>
          <p:nvPr/>
        </p:nvSpPr>
        <p:spPr>
          <a:xfrm>
            <a:off x="4675114" y="2903325"/>
            <a:ext cx="745996" cy="430887"/>
          </a:xfrm>
          <a:prstGeom prst="rect">
            <a:avLst/>
          </a:prstGeom>
          <a:noFill/>
        </p:spPr>
        <p:txBody>
          <a:bodyPr wrap="square" rtlCol="0">
            <a:spAutoFit/>
          </a:bodyPr>
          <a:lstStyle/>
          <a:p>
            <a:pPr algn="ctr"/>
            <a:r>
              <a:rPr lang="en-US" sz="1100" dirty="0">
                <a:solidFill>
                  <a:srgbClr val="BF9000"/>
                </a:solidFill>
              </a:rPr>
              <a:t>In the pellet</a:t>
            </a:r>
          </a:p>
        </p:txBody>
      </p:sp>
      <p:sp>
        <p:nvSpPr>
          <p:cNvPr id="32" name="TextBox 31">
            <a:extLst>
              <a:ext uri="{FF2B5EF4-FFF2-40B4-BE49-F238E27FC236}">
                <a16:creationId xmlns:a16="http://schemas.microsoft.com/office/drawing/2014/main" id="{1E22CC2A-AC6E-5544-AF52-6625DB5951EC}"/>
              </a:ext>
            </a:extLst>
          </p:cNvPr>
          <p:cNvSpPr txBox="1"/>
          <p:nvPr/>
        </p:nvSpPr>
        <p:spPr>
          <a:xfrm>
            <a:off x="5966260" y="2901577"/>
            <a:ext cx="745996" cy="430887"/>
          </a:xfrm>
          <a:prstGeom prst="rect">
            <a:avLst/>
          </a:prstGeom>
          <a:noFill/>
        </p:spPr>
        <p:txBody>
          <a:bodyPr wrap="square" rtlCol="0">
            <a:spAutoFit/>
          </a:bodyPr>
          <a:lstStyle/>
          <a:p>
            <a:pPr algn="ctr"/>
            <a:r>
              <a:rPr lang="en-US" sz="1100" dirty="0">
                <a:solidFill>
                  <a:srgbClr val="BF9000"/>
                </a:solidFill>
              </a:rPr>
              <a:t>In the solution</a:t>
            </a:r>
          </a:p>
        </p:txBody>
      </p:sp>
      <p:sp>
        <p:nvSpPr>
          <p:cNvPr id="36" name="Freeform 35">
            <a:extLst>
              <a:ext uri="{FF2B5EF4-FFF2-40B4-BE49-F238E27FC236}">
                <a16:creationId xmlns:a16="http://schemas.microsoft.com/office/drawing/2014/main" id="{DA282E75-C240-924A-97C9-B7E9693AB13E}"/>
              </a:ext>
            </a:extLst>
          </p:cNvPr>
          <p:cNvSpPr/>
          <p:nvPr/>
        </p:nvSpPr>
        <p:spPr>
          <a:xfrm>
            <a:off x="3802192" y="2127180"/>
            <a:ext cx="148630" cy="202937"/>
          </a:xfrm>
          <a:custGeom>
            <a:avLst/>
            <a:gdLst>
              <a:gd name="connsiteX0" fmla="*/ 0 w 148630"/>
              <a:gd name="connsiteY0" fmla="*/ 3231 h 193866"/>
              <a:gd name="connsiteX1" fmla="*/ 148630 w 148630"/>
              <a:gd name="connsiteY1" fmla="*/ 0 h 193866"/>
              <a:gd name="connsiteX2" fmla="*/ 100164 w 148630"/>
              <a:gd name="connsiteY2" fmla="*/ 177710 h 193866"/>
              <a:gd name="connsiteX3" fmla="*/ 77546 w 148630"/>
              <a:gd name="connsiteY3" fmla="*/ 193866 h 193866"/>
              <a:gd name="connsiteX4" fmla="*/ 77546 w 148630"/>
              <a:gd name="connsiteY4" fmla="*/ 193866 h 193866"/>
              <a:gd name="connsiteX5" fmla="*/ 77546 w 148630"/>
              <a:gd name="connsiteY5" fmla="*/ 193866 h 193866"/>
              <a:gd name="connsiteX6" fmla="*/ 42004 w 148630"/>
              <a:gd name="connsiteY6" fmla="*/ 177710 h 193866"/>
              <a:gd name="connsiteX7" fmla="*/ 25849 w 148630"/>
              <a:gd name="connsiteY7" fmla="*/ 103395 h 193866"/>
              <a:gd name="connsiteX8" fmla="*/ 0 w 148630"/>
              <a:gd name="connsiteY8" fmla="*/ 3231 h 19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30" h="193866">
                <a:moveTo>
                  <a:pt x="0" y="3231"/>
                </a:moveTo>
                <a:lnTo>
                  <a:pt x="148630" y="0"/>
                </a:lnTo>
                <a:lnTo>
                  <a:pt x="100164" y="177710"/>
                </a:lnTo>
                <a:lnTo>
                  <a:pt x="77546" y="193866"/>
                </a:lnTo>
                <a:lnTo>
                  <a:pt x="77546" y="193866"/>
                </a:lnTo>
                <a:lnTo>
                  <a:pt x="77546" y="193866"/>
                </a:lnTo>
                <a:lnTo>
                  <a:pt x="42004" y="177710"/>
                </a:lnTo>
                <a:lnTo>
                  <a:pt x="25849" y="103395"/>
                </a:lnTo>
                <a:lnTo>
                  <a:pt x="0" y="3231"/>
                </a:lnTo>
                <a:close/>
              </a:path>
            </a:pathLst>
          </a:cu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12081870-C180-694B-BA58-FC9793225023}"/>
              </a:ext>
            </a:extLst>
          </p:cNvPr>
          <p:cNvSpPr/>
          <p:nvPr/>
        </p:nvSpPr>
        <p:spPr>
          <a:xfrm>
            <a:off x="3837734" y="2275188"/>
            <a:ext cx="77546" cy="61391"/>
          </a:xfrm>
          <a:custGeom>
            <a:avLst/>
            <a:gdLst>
              <a:gd name="connsiteX0" fmla="*/ 0 w 77546"/>
              <a:gd name="connsiteY0" fmla="*/ 0 h 61391"/>
              <a:gd name="connsiteX1" fmla="*/ 77546 w 77546"/>
              <a:gd name="connsiteY1" fmla="*/ 0 h 61391"/>
              <a:gd name="connsiteX2" fmla="*/ 58160 w 77546"/>
              <a:gd name="connsiteY2" fmla="*/ 45235 h 61391"/>
              <a:gd name="connsiteX3" fmla="*/ 58160 w 77546"/>
              <a:gd name="connsiteY3" fmla="*/ 45235 h 61391"/>
              <a:gd name="connsiteX4" fmla="*/ 25849 w 77546"/>
              <a:gd name="connsiteY4" fmla="*/ 61391 h 61391"/>
              <a:gd name="connsiteX5" fmla="*/ 0 w 77546"/>
              <a:gd name="connsiteY5" fmla="*/ 0 h 6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6" h="61391">
                <a:moveTo>
                  <a:pt x="0" y="0"/>
                </a:moveTo>
                <a:lnTo>
                  <a:pt x="77546" y="0"/>
                </a:lnTo>
                <a:lnTo>
                  <a:pt x="58160" y="45235"/>
                </a:lnTo>
                <a:lnTo>
                  <a:pt x="58160" y="45235"/>
                </a:lnTo>
                <a:lnTo>
                  <a:pt x="25849" y="6139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Image result for eppendorf tube free clipart">
            <a:extLst>
              <a:ext uri="{FF2B5EF4-FFF2-40B4-BE49-F238E27FC236}">
                <a16:creationId xmlns:a16="http://schemas.microsoft.com/office/drawing/2014/main" id="{7F2A067C-3131-5544-B5D0-2506F85EA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25" y="1502776"/>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38">
            <a:extLst>
              <a:ext uri="{FF2B5EF4-FFF2-40B4-BE49-F238E27FC236}">
                <a16:creationId xmlns:a16="http://schemas.microsoft.com/office/drawing/2014/main" id="{E467D5A9-E699-F543-863A-751AE0EF0DBD}"/>
              </a:ext>
            </a:extLst>
          </p:cNvPr>
          <p:cNvSpPr/>
          <p:nvPr/>
        </p:nvSpPr>
        <p:spPr>
          <a:xfrm>
            <a:off x="5000339" y="2130355"/>
            <a:ext cx="148630" cy="202937"/>
          </a:xfrm>
          <a:custGeom>
            <a:avLst/>
            <a:gdLst>
              <a:gd name="connsiteX0" fmla="*/ 0 w 148630"/>
              <a:gd name="connsiteY0" fmla="*/ 3231 h 193866"/>
              <a:gd name="connsiteX1" fmla="*/ 148630 w 148630"/>
              <a:gd name="connsiteY1" fmla="*/ 0 h 193866"/>
              <a:gd name="connsiteX2" fmla="*/ 100164 w 148630"/>
              <a:gd name="connsiteY2" fmla="*/ 177710 h 193866"/>
              <a:gd name="connsiteX3" fmla="*/ 77546 w 148630"/>
              <a:gd name="connsiteY3" fmla="*/ 193866 h 193866"/>
              <a:gd name="connsiteX4" fmla="*/ 77546 w 148630"/>
              <a:gd name="connsiteY4" fmla="*/ 193866 h 193866"/>
              <a:gd name="connsiteX5" fmla="*/ 77546 w 148630"/>
              <a:gd name="connsiteY5" fmla="*/ 193866 h 193866"/>
              <a:gd name="connsiteX6" fmla="*/ 42004 w 148630"/>
              <a:gd name="connsiteY6" fmla="*/ 177710 h 193866"/>
              <a:gd name="connsiteX7" fmla="*/ 25849 w 148630"/>
              <a:gd name="connsiteY7" fmla="*/ 103395 h 193866"/>
              <a:gd name="connsiteX8" fmla="*/ 0 w 148630"/>
              <a:gd name="connsiteY8" fmla="*/ 3231 h 19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30" h="193866">
                <a:moveTo>
                  <a:pt x="0" y="3231"/>
                </a:moveTo>
                <a:lnTo>
                  <a:pt x="148630" y="0"/>
                </a:lnTo>
                <a:lnTo>
                  <a:pt x="100164" y="177710"/>
                </a:lnTo>
                <a:lnTo>
                  <a:pt x="77546" y="193866"/>
                </a:lnTo>
                <a:lnTo>
                  <a:pt x="77546" y="193866"/>
                </a:lnTo>
                <a:lnTo>
                  <a:pt x="77546" y="193866"/>
                </a:lnTo>
                <a:lnTo>
                  <a:pt x="42004" y="177710"/>
                </a:lnTo>
                <a:lnTo>
                  <a:pt x="25849" y="103395"/>
                </a:lnTo>
                <a:lnTo>
                  <a:pt x="0" y="323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4FE8A365-34EA-3344-8B87-788A7B962BDC}"/>
              </a:ext>
            </a:extLst>
          </p:cNvPr>
          <p:cNvSpPr/>
          <p:nvPr/>
        </p:nvSpPr>
        <p:spPr>
          <a:xfrm>
            <a:off x="5035881" y="2278363"/>
            <a:ext cx="77546" cy="61391"/>
          </a:xfrm>
          <a:custGeom>
            <a:avLst/>
            <a:gdLst>
              <a:gd name="connsiteX0" fmla="*/ 0 w 77546"/>
              <a:gd name="connsiteY0" fmla="*/ 0 h 61391"/>
              <a:gd name="connsiteX1" fmla="*/ 77546 w 77546"/>
              <a:gd name="connsiteY1" fmla="*/ 0 h 61391"/>
              <a:gd name="connsiteX2" fmla="*/ 58160 w 77546"/>
              <a:gd name="connsiteY2" fmla="*/ 45235 h 61391"/>
              <a:gd name="connsiteX3" fmla="*/ 58160 w 77546"/>
              <a:gd name="connsiteY3" fmla="*/ 45235 h 61391"/>
              <a:gd name="connsiteX4" fmla="*/ 25849 w 77546"/>
              <a:gd name="connsiteY4" fmla="*/ 61391 h 61391"/>
              <a:gd name="connsiteX5" fmla="*/ 0 w 77546"/>
              <a:gd name="connsiteY5" fmla="*/ 0 h 6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6" h="61391">
                <a:moveTo>
                  <a:pt x="0" y="0"/>
                </a:moveTo>
                <a:lnTo>
                  <a:pt x="77546" y="0"/>
                </a:lnTo>
                <a:lnTo>
                  <a:pt x="58160" y="45235"/>
                </a:lnTo>
                <a:lnTo>
                  <a:pt x="58160" y="45235"/>
                </a:lnTo>
                <a:lnTo>
                  <a:pt x="25849" y="61391"/>
                </a:lnTo>
                <a:lnTo>
                  <a:pt x="0" y="0"/>
                </a:lnTo>
                <a:close/>
              </a:path>
            </a:pathLst>
          </a:cu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descr="Image result for eppendorf tube free clipart">
            <a:extLst>
              <a:ext uri="{FF2B5EF4-FFF2-40B4-BE49-F238E27FC236}">
                <a16:creationId xmlns:a16="http://schemas.microsoft.com/office/drawing/2014/main" id="{B9CFFAA5-8CD5-E243-A415-119BAA2B9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533" y="1509636"/>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42">
            <a:extLst>
              <a:ext uri="{FF2B5EF4-FFF2-40B4-BE49-F238E27FC236}">
                <a16:creationId xmlns:a16="http://schemas.microsoft.com/office/drawing/2014/main" id="{6E90F603-2646-DD4D-AC92-587435D2FC9C}"/>
              </a:ext>
            </a:extLst>
          </p:cNvPr>
          <p:cNvSpPr/>
          <p:nvPr/>
        </p:nvSpPr>
        <p:spPr>
          <a:xfrm>
            <a:off x="6305829" y="2241865"/>
            <a:ext cx="104495" cy="101972"/>
          </a:xfrm>
          <a:custGeom>
            <a:avLst/>
            <a:gdLst>
              <a:gd name="connsiteX0" fmla="*/ 0 w 77546"/>
              <a:gd name="connsiteY0" fmla="*/ 0 h 61391"/>
              <a:gd name="connsiteX1" fmla="*/ 77546 w 77546"/>
              <a:gd name="connsiteY1" fmla="*/ 0 h 61391"/>
              <a:gd name="connsiteX2" fmla="*/ 58160 w 77546"/>
              <a:gd name="connsiteY2" fmla="*/ 45235 h 61391"/>
              <a:gd name="connsiteX3" fmla="*/ 58160 w 77546"/>
              <a:gd name="connsiteY3" fmla="*/ 45235 h 61391"/>
              <a:gd name="connsiteX4" fmla="*/ 25849 w 77546"/>
              <a:gd name="connsiteY4" fmla="*/ 61391 h 61391"/>
              <a:gd name="connsiteX5" fmla="*/ 0 w 77546"/>
              <a:gd name="connsiteY5" fmla="*/ 0 h 6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6" h="61391">
                <a:moveTo>
                  <a:pt x="0" y="0"/>
                </a:moveTo>
                <a:lnTo>
                  <a:pt x="77546" y="0"/>
                </a:lnTo>
                <a:lnTo>
                  <a:pt x="58160" y="45235"/>
                </a:lnTo>
                <a:lnTo>
                  <a:pt x="58160" y="45235"/>
                </a:lnTo>
                <a:lnTo>
                  <a:pt x="25849" y="61391"/>
                </a:lnTo>
                <a:lnTo>
                  <a:pt x="0" y="0"/>
                </a:lnTo>
                <a:close/>
              </a:path>
            </a:pathLst>
          </a:cu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Image result for eppendorf tube free clipart">
            <a:extLst>
              <a:ext uri="{FF2B5EF4-FFF2-40B4-BE49-F238E27FC236}">
                <a16:creationId xmlns:a16="http://schemas.microsoft.com/office/drawing/2014/main" id="{014C58D9-F72D-A446-9BC5-FFE975A01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260" y="1509636"/>
            <a:ext cx="495300" cy="82969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2D555C9-AE89-B043-BFE3-D2C4265E114E}"/>
              </a:ext>
            </a:extLst>
          </p:cNvPr>
          <p:cNvSpPr txBox="1"/>
          <p:nvPr/>
        </p:nvSpPr>
        <p:spPr>
          <a:xfrm>
            <a:off x="3136765" y="2083483"/>
            <a:ext cx="479247" cy="307777"/>
          </a:xfrm>
          <a:prstGeom prst="rect">
            <a:avLst/>
          </a:prstGeom>
          <a:noFill/>
        </p:spPr>
        <p:txBody>
          <a:bodyPr wrap="square" rtlCol="0">
            <a:spAutoFit/>
          </a:bodyPr>
          <a:lstStyle/>
          <a:p>
            <a:pPr algn="ctr"/>
            <a:r>
              <a:rPr lang="en-US" sz="700" dirty="0">
                <a:solidFill>
                  <a:srgbClr val="BF9000"/>
                </a:solidFill>
              </a:rPr>
              <a:t>Cellular debris</a:t>
            </a:r>
          </a:p>
        </p:txBody>
      </p:sp>
      <p:sp>
        <p:nvSpPr>
          <p:cNvPr id="46" name="TextBox 45">
            <a:extLst>
              <a:ext uri="{FF2B5EF4-FFF2-40B4-BE49-F238E27FC236}">
                <a16:creationId xmlns:a16="http://schemas.microsoft.com/office/drawing/2014/main" id="{3DDD11AB-88EB-6B4E-9AE3-769F7B4F8C72}"/>
              </a:ext>
            </a:extLst>
          </p:cNvPr>
          <p:cNvSpPr txBox="1"/>
          <p:nvPr/>
        </p:nvSpPr>
        <p:spPr>
          <a:xfrm>
            <a:off x="1894644" y="1956847"/>
            <a:ext cx="718417" cy="523220"/>
          </a:xfrm>
          <a:prstGeom prst="rect">
            <a:avLst/>
          </a:prstGeom>
          <a:noFill/>
        </p:spPr>
        <p:txBody>
          <a:bodyPr wrap="square" rtlCol="0">
            <a:spAutoFit/>
          </a:bodyPr>
          <a:lstStyle/>
          <a:p>
            <a:pPr algn="ctr"/>
            <a:r>
              <a:rPr lang="en-US" sz="700" dirty="0">
                <a:solidFill>
                  <a:srgbClr val="BF9000"/>
                </a:solidFill>
              </a:rPr>
              <a:t>Lysis buffer with ground arthropod in solution</a:t>
            </a:r>
          </a:p>
        </p:txBody>
      </p:sp>
      <p:sp>
        <p:nvSpPr>
          <p:cNvPr id="47" name="TextBox 46">
            <a:extLst>
              <a:ext uri="{FF2B5EF4-FFF2-40B4-BE49-F238E27FC236}">
                <a16:creationId xmlns:a16="http://schemas.microsoft.com/office/drawing/2014/main" id="{176BFCB5-4FED-714F-84D9-1BDAC85F80CB}"/>
              </a:ext>
            </a:extLst>
          </p:cNvPr>
          <p:cNvSpPr txBox="1"/>
          <p:nvPr/>
        </p:nvSpPr>
        <p:spPr>
          <a:xfrm>
            <a:off x="761962" y="2077674"/>
            <a:ext cx="718417" cy="200055"/>
          </a:xfrm>
          <a:prstGeom prst="rect">
            <a:avLst/>
          </a:prstGeom>
          <a:noFill/>
        </p:spPr>
        <p:txBody>
          <a:bodyPr wrap="square" rtlCol="0">
            <a:spAutoFit/>
          </a:bodyPr>
          <a:lstStyle/>
          <a:p>
            <a:pPr algn="ctr"/>
            <a:r>
              <a:rPr lang="en-US" sz="700" dirty="0">
                <a:solidFill>
                  <a:srgbClr val="BF9000"/>
                </a:solidFill>
              </a:rPr>
              <a:t>Arthropod</a:t>
            </a:r>
          </a:p>
        </p:txBody>
      </p:sp>
      <p:sp>
        <p:nvSpPr>
          <p:cNvPr id="48" name="TextBox 47">
            <a:extLst>
              <a:ext uri="{FF2B5EF4-FFF2-40B4-BE49-F238E27FC236}">
                <a16:creationId xmlns:a16="http://schemas.microsoft.com/office/drawing/2014/main" id="{8965156E-1448-3F47-A854-D353EFE507F7}"/>
              </a:ext>
            </a:extLst>
          </p:cNvPr>
          <p:cNvSpPr txBox="1"/>
          <p:nvPr/>
        </p:nvSpPr>
        <p:spPr>
          <a:xfrm>
            <a:off x="3031809" y="1790987"/>
            <a:ext cx="654574" cy="307777"/>
          </a:xfrm>
          <a:prstGeom prst="rect">
            <a:avLst/>
          </a:prstGeom>
          <a:noFill/>
        </p:spPr>
        <p:txBody>
          <a:bodyPr wrap="square" rtlCol="0">
            <a:spAutoFit/>
          </a:bodyPr>
          <a:lstStyle/>
          <a:p>
            <a:pPr algn="ctr"/>
            <a:r>
              <a:rPr lang="en-US" sz="700" dirty="0">
                <a:solidFill>
                  <a:srgbClr val="BF9000"/>
                </a:solidFill>
              </a:rPr>
              <a:t>Buffer with DNA</a:t>
            </a:r>
          </a:p>
        </p:txBody>
      </p:sp>
      <p:cxnSp>
        <p:nvCxnSpPr>
          <p:cNvPr id="28" name="Straight Arrow Connector 27">
            <a:extLst>
              <a:ext uri="{FF2B5EF4-FFF2-40B4-BE49-F238E27FC236}">
                <a16:creationId xmlns:a16="http://schemas.microsoft.com/office/drawing/2014/main" id="{03AC6425-F589-104C-9333-EC47040112C2}"/>
              </a:ext>
            </a:extLst>
          </p:cNvPr>
          <p:cNvCxnSpPr/>
          <p:nvPr/>
        </p:nvCxnSpPr>
        <p:spPr>
          <a:xfrm>
            <a:off x="3547549" y="2032230"/>
            <a:ext cx="244710" cy="10750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A39DA2-F253-A744-9582-E1AEFCC41C5A}"/>
              </a:ext>
            </a:extLst>
          </p:cNvPr>
          <p:cNvCxnSpPr>
            <a:cxnSpLocks/>
          </p:cNvCxnSpPr>
          <p:nvPr/>
        </p:nvCxnSpPr>
        <p:spPr>
          <a:xfrm>
            <a:off x="3590239" y="2305883"/>
            <a:ext cx="211953"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5254AE3-0F51-FF45-B0D2-7E1217C616CA}"/>
              </a:ext>
            </a:extLst>
          </p:cNvPr>
          <p:cNvSpPr txBox="1"/>
          <p:nvPr/>
        </p:nvSpPr>
        <p:spPr>
          <a:xfrm>
            <a:off x="4166980" y="1946834"/>
            <a:ext cx="654574" cy="200055"/>
          </a:xfrm>
          <a:prstGeom prst="rect">
            <a:avLst/>
          </a:prstGeom>
          <a:noFill/>
        </p:spPr>
        <p:txBody>
          <a:bodyPr wrap="square" rtlCol="0">
            <a:spAutoFit/>
          </a:bodyPr>
          <a:lstStyle/>
          <a:p>
            <a:pPr algn="ctr"/>
            <a:r>
              <a:rPr lang="en-US" sz="700" dirty="0">
                <a:solidFill>
                  <a:srgbClr val="BF9000"/>
                </a:solidFill>
              </a:rPr>
              <a:t>Isopropanol</a:t>
            </a:r>
          </a:p>
        </p:txBody>
      </p:sp>
      <p:cxnSp>
        <p:nvCxnSpPr>
          <p:cNvPr id="56" name="Straight Arrow Connector 55">
            <a:extLst>
              <a:ext uri="{FF2B5EF4-FFF2-40B4-BE49-F238E27FC236}">
                <a16:creationId xmlns:a16="http://schemas.microsoft.com/office/drawing/2014/main" id="{186851FC-6A0E-D241-AB6C-F1D0CFCFEC26}"/>
              </a:ext>
            </a:extLst>
          </p:cNvPr>
          <p:cNvCxnSpPr/>
          <p:nvPr/>
        </p:nvCxnSpPr>
        <p:spPr>
          <a:xfrm>
            <a:off x="4745696" y="2053475"/>
            <a:ext cx="244710" cy="107508"/>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7E2C3D1-6AA8-8D40-A9BB-027E86201B0B}"/>
              </a:ext>
            </a:extLst>
          </p:cNvPr>
          <p:cNvCxnSpPr>
            <a:cxnSpLocks/>
          </p:cNvCxnSpPr>
          <p:nvPr/>
        </p:nvCxnSpPr>
        <p:spPr>
          <a:xfrm>
            <a:off x="4788386" y="2354836"/>
            <a:ext cx="211953"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59BDB1-FDAA-3B45-B2EB-5D83E0D274BF}"/>
              </a:ext>
            </a:extLst>
          </p:cNvPr>
          <p:cNvSpPr txBox="1"/>
          <p:nvPr/>
        </p:nvSpPr>
        <p:spPr>
          <a:xfrm>
            <a:off x="4416386" y="2230089"/>
            <a:ext cx="479247" cy="200055"/>
          </a:xfrm>
          <a:prstGeom prst="rect">
            <a:avLst/>
          </a:prstGeom>
          <a:noFill/>
        </p:spPr>
        <p:txBody>
          <a:bodyPr wrap="square" rtlCol="0">
            <a:spAutoFit/>
          </a:bodyPr>
          <a:lstStyle/>
          <a:p>
            <a:pPr algn="ctr"/>
            <a:r>
              <a:rPr lang="en-US" sz="700" dirty="0">
                <a:solidFill>
                  <a:srgbClr val="BF9000"/>
                </a:solidFill>
              </a:rPr>
              <a:t>DNA</a:t>
            </a:r>
          </a:p>
        </p:txBody>
      </p:sp>
      <p:sp>
        <p:nvSpPr>
          <p:cNvPr id="59" name="TextBox 58">
            <a:extLst>
              <a:ext uri="{FF2B5EF4-FFF2-40B4-BE49-F238E27FC236}">
                <a16:creationId xmlns:a16="http://schemas.microsoft.com/office/drawing/2014/main" id="{1F52B80D-F3F5-A944-915E-B651D5E013CA}"/>
              </a:ext>
            </a:extLst>
          </p:cNvPr>
          <p:cNvSpPr txBox="1"/>
          <p:nvPr/>
        </p:nvSpPr>
        <p:spPr>
          <a:xfrm>
            <a:off x="5679060" y="2064568"/>
            <a:ext cx="602164" cy="307777"/>
          </a:xfrm>
          <a:prstGeom prst="rect">
            <a:avLst/>
          </a:prstGeom>
          <a:noFill/>
        </p:spPr>
        <p:txBody>
          <a:bodyPr wrap="square" rtlCol="0">
            <a:spAutoFit/>
          </a:bodyPr>
          <a:lstStyle/>
          <a:p>
            <a:pPr algn="ctr"/>
            <a:r>
              <a:rPr lang="en-US" sz="700" dirty="0">
                <a:solidFill>
                  <a:srgbClr val="BF9000"/>
                </a:solidFill>
              </a:rPr>
              <a:t>DNA in </a:t>
            </a:r>
          </a:p>
          <a:p>
            <a:pPr algn="ctr"/>
            <a:r>
              <a:rPr lang="en-US" sz="700" dirty="0">
                <a:solidFill>
                  <a:srgbClr val="BF9000"/>
                </a:solidFill>
              </a:rPr>
              <a:t>TE buffer</a:t>
            </a:r>
          </a:p>
        </p:txBody>
      </p:sp>
      <p:pic>
        <p:nvPicPr>
          <p:cNvPr id="49" name="Picture 48">
            <a:extLst>
              <a:ext uri="{FF2B5EF4-FFF2-40B4-BE49-F238E27FC236}">
                <a16:creationId xmlns:a16="http://schemas.microsoft.com/office/drawing/2014/main" id="{6F530433-8A94-0749-98D5-3790BDFE12FF}"/>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384176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8554" y="4958857"/>
            <a:ext cx="3473149" cy="900664"/>
          </a:xfrm>
        </p:spPr>
        <p:txBody>
          <a:bodyPr>
            <a:noAutofit/>
          </a:bodyPr>
          <a:lstStyle/>
          <a:p>
            <a:pPr marL="0" indent="0" defTabSz="1005840">
              <a:lnSpc>
                <a:spcPct val="100000"/>
              </a:lnSpc>
              <a:spcBef>
                <a:spcPts val="0"/>
              </a:spcBef>
              <a:buNone/>
            </a:pPr>
            <a:r>
              <a:rPr lang="en-US" sz="1200" dirty="0">
                <a:ea typeface="Damascus" charset="-78"/>
                <a:cs typeface="Arial"/>
              </a:rPr>
              <a:t>Content is made available under the Creative Commons Attribution-</a:t>
            </a:r>
            <a:r>
              <a:rPr lang="en-US" sz="1200" dirty="0" err="1">
                <a:ea typeface="Damascus" charset="-78"/>
                <a:cs typeface="Arial"/>
              </a:rPr>
              <a:t>NonCommercial</a:t>
            </a:r>
            <a:r>
              <a:rPr lang="en-US" sz="1200" dirty="0">
                <a:ea typeface="Damascus" charset="-78"/>
                <a:cs typeface="Arial"/>
              </a:rPr>
              <a:t>-No Derivatives International License. Contact (</a:t>
            </a:r>
            <a:r>
              <a:rPr lang="en-US" sz="1200" dirty="0">
                <a:ea typeface="Damascus" charset="-78"/>
                <a:cs typeface="Arial"/>
                <a:hlinkClick r:id="rId2"/>
              </a:rPr>
              <a:t>info@wolbachiaproject.org</a:t>
            </a:r>
            <a:r>
              <a:rPr lang="en-US" sz="1200" dirty="0">
                <a:ea typeface="Damascus" charset="-78"/>
                <a:cs typeface="Arial"/>
              </a:rPr>
              <a:t>) if you would like to make adaptations for distribution beyond the classroom.</a:t>
            </a:r>
          </a:p>
        </p:txBody>
      </p:sp>
      <p:sp>
        <p:nvSpPr>
          <p:cNvPr id="14" name="Rectangle 13"/>
          <p:cNvSpPr/>
          <p:nvPr/>
        </p:nvSpPr>
        <p:spPr>
          <a:xfrm>
            <a:off x="3058554" y="6604538"/>
            <a:ext cx="3473149" cy="1200329"/>
          </a:xfrm>
          <a:prstGeom prst="rect">
            <a:avLst/>
          </a:prstGeom>
        </p:spPr>
        <p:txBody>
          <a:bodyPr wrap="square">
            <a:spAutoFit/>
          </a:bodyPr>
          <a:lstStyle/>
          <a:p>
            <a:pPr lvl="0">
              <a:defRPr/>
            </a:pPr>
            <a:r>
              <a:rPr lang="en-US" sz="1200" dirty="0">
                <a:ea typeface="Damascus" charset="-78"/>
                <a:cs typeface="Arial"/>
              </a:rPr>
              <a:t>The </a:t>
            </a:r>
            <a:r>
              <a:rPr lang="en-US" sz="1200" i="1" dirty="0">
                <a:ea typeface="Damascus" charset="-78"/>
                <a:cs typeface="Arial"/>
              </a:rPr>
              <a:t>Wolbachia</a:t>
            </a:r>
            <a:r>
              <a:rPr lang="en-US" sz="1200" dirty="0">
                <a:ea typeface="Damascus" charset="-78"/>
                <a:cs typeface="Arial"/>
              </a:rPr>
              <a:t> Project: Discover the Microbes Within! was developed by a collaboration of scientists, educators, and outreach specialists. It is directed by the Bordenstein Lab.</a:t>
            </a:r>
          </a:p>
          <a:p>
            <a:pPr lvl="0">
              <a:defRPr/>
            </a:pPr>
            <a:endParaRPr lang="en-US" sz="1200" dirty="0">
              <a:ea typeface="Damascus" charset="-78"/>
              <a:cs typeface="Arial"/>
            </a:endParaRPr>
          </a:p>
          <a:p>
            <a:pPr>
              <a:defRPr/>
            </a:pPr>
            <a:r>
              <a:rPr lang="en-US" sz="1200" dirty="0">
                <a:ea typeface="Damascus" charset="-78"/>
                <a:cs typeface="Arial"/>
              </a:rPr>
              <a:t>https://</a:t>
            </a:r>
            <a:r>
              <a:rPr lang="en-US" sz="1200" dirty="0" err="1">
                <a:ea typeface="Damascus" charset="-78"/>
                <a:cs typeface="Arial"/>
              </a:rPr>
              <a:t>www.wolbachiaproject.org</a:t>
            </a:r>
            <a:endParaRPr lang="en-US" sz="1200" dirty="0">
              <a:ea typeface="Damascus" charset="-78"/>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235" y="5323683"/>
            <a:ext cx="1228344" cy="429768"/>
          </a:xfrm>
          <a:prstGeom prst="rect">
            <a:avLst/>
          </a:prstGeom>
        </p:spPr>
      </p:pic>
      <p:sp>
        <p:nvSpPr>
          <p:cNvPr id="13" name="Rectangle 12">
            <a:extLst>
              <a:ext uri="{FF2B5EF4-FFF2-40B4-BE49-F238E27FC236}">
                <a16:creationId xmlns:a16="http://schemas.microsoft.com/office/drawing/2014/main" id="{C76BE117-CEE1-8D45-8593-01F2CD73EBE5}"/>
              </a:ext>
            </a:extLst>
          </p:cNvPr>
          <p:cNvSpPr/>
          <p:nvPr/>
        </p:nvSpPr>
        <p:spPr>
          <a:xfrm rot="16200000">
            <a:off x="2577474" y="2052202"/>
            <a:ext cx="338553" cy="4446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7" name="Rectangle 6">
            <a:extLst>
              <a:ext uri="{FF2B5EF4-FFF2-40B4-BE49-F238E27FC236}">
                <a16:creationId xmlns:a16="http://schemas.microsoft.com/office/drawing/2014/main" id="{F258EF7C-F9A2-2846-8E60-B79BA5FE9949}"/>
              </a:ext>
            </a:extLst>
          </p:cNvPr>
          <p:cNvSpPr/>
          <p:nvPr/>
        </p:nvSpPr>
        <p:spPr>
          <a:xfrm rot="16200000">
            <a:off x="2577474" y="1644409"/>
            <a:ext cx="338553" cy="444644"/>
          </a:xfrm>
          <a:prstGeom prst="rect">
            <a:avLst/>
          </a:prstGeom>
          <a:solidFill>
            <a:srgbClr val="399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4" name="TextBox 3">
            <a:extLst>
              <a:ext uri="{FF2B5EF4-FFF2-40B4-BE49-F238E27FC236}">
                <a16:creationId xmlns:a16="http://schemas.microsoft.com/office/drawing/2014/main" id="{A98B7F59-217C-D747-8327-D3E68DC6B3DA}"/>
              </a:ext>
            </a:extLst>
          </p:cNvPr>
          <p:cNvSpPr txBox="1"/>
          <p:nvPr/>
        </p:nvSpPr>
        <p:spPr>
          <a:xfrm>
            <a:off x="2986895" y="1698679"/>
            <a:ext cx="2261076" cy="338554"/>
          </a:xfrm>
          <a:prstGeom prst="rect">
            <a:avLst/>
          </a:prstGeom>
          <a:noFill/>
        </p:spPr>
        <p:txBody>
          <a:bodyPr wrap="square" rtlCol="0">
            <a:spAutoFit/>
          </a:bodyPr>
          <a:lstStyle/>
          <a:p>
            <a:r>
              <a:rPr lang="en-US" sz="1600" dirty="0"/>
              <a:t>Arthropod Identification</a:t>
            </a:r>
          </a:p>
        </p:txBody>
      </p:sp>
      <p:sp>
        <p:nvSpPr>
          <p:cNvPr id="9" name="TextBox 8">
            <a:extLst>
              <a:ext uri="{FF2B5EF4-FFF2-40B4-BE49-F238E27FC236}">
                <a16:creationId xmlns:a16="http://schemas.microsoft.com/office/drawing/2014/main" id="{6AF8429C-5DF0-FE49-8B2F-98B62D7E554B}"/>
              </a:ext>
            </a:extLst>
          </p:cNvPr>
          <p:cNvSpPr txBox="1"/>
          <p:nvPr/>
        </p:nvSpPr>
        <p:spPr>
          <a:xfrm>
            <a:off x="2612123" y="1695838"/>
            <a:ext cx="283240" cy="338554"/>
          </a:xfrm>
          <a:prstGeom prst="rect">
            <a:avLst/>
          </a:prstGeom>
          <a:noFill/>
        </p:spPr>
        <p:txBody>
          <a:bodyPr wrap="square" rtlCol="0">
            <a:spAutoFit/>
          </a:bodyPr>
          <a:lstStyle/>
          <a:p>
            <a:r>
              <a:rPr lang="en-US" sz="1600" b="1" dirty="0">
                <a:solidFill>
                  <a:schemeClr val="bg1"/>
                </a:solidFill>
              </a:rPr>
              <a:t>1</a:t>
            </a:r>
          </a:p>
        </p:txBody>
      </p:sp>
      <p:sp>
        <p:nvSpPr>
          <p:cNvPr id="11" name="TextBox 10">
            <a:extLst>
              <a:ext uri="{FF2B5EF4-FFF2-40B4-BE49-F238E27FC236}">
                <a16:creationId xmlns:a16="http://schemas.microsoft.com/office/drawing/2014/main" id="{09A1A606-D3D7-E341-ADFE-6AA09F53B164}"/>
              </a:ext>
            </a:extLst>
          </p:cNvPr>
          <p:cNvSpPr txBox="1"/>
          <p:nvPr/>
        </p:nvSpPr>
        <p:spPr>
          <a:xfrm>
            <a:off x="2969073" y="2105247"/>
            <a:ext cx="2052167" cy="338554"/>
          </a:xfrm>
          <a:prstGeom prst="rect">
            <a:avLst/>
          </a:prstGeom>
          <a:noFill/>
        </p:spPr>
        <p:txBody>
          <a:bodyPr wrap="square" rtlCol="0">
            <a:spAutoFit/>
          </a:bodyPr>
          <a:lstStyle/>
          <a:p>
            <a:r>
              <a:rPr lang="en-US" sz="1600" dirty="0"/>
              <a:t>DNA Extraction</a:t>
            </a:r>
          </a:p>
        </p:txBody>
      </p:sp>
      <p:sp>
        <p:nvSpPr>
          <p:cNvPr id="12" name="TextBox 11">
            <a:extLst>
              <a:ext uri="{FF2B5EF4-FFF2-40B4-BE49-F238E27FC236}">
                <a16:creationId xmlns:a16="http://schemas.microsoft.com/office/drawing/2014/main" id="{150BCC60-CEB9-8B4F-A2E9-5E50A0DE0074}"/>
              </a:ext>
            </a:extLst>
          </p:cNvPr>
          <p:cNvSpPr txBox="1"/>
          <p:nvPr/>
        </p:nvSpPr>
        <p:spPr>
          <a:xfrm>
            <a:off x="2612123" y="2108401"/>
            <a:ext cx="283240" cy="338554"/>
          </a:xfrm>
          <a:prstGeom prst="rect">
            <a:avLst/>
          </a:prstGeom>
          <a:noFill/>
        </p:spPr>
        <p:txBody>
          <a:bodyPr wrap="square" rtlCol="0">
            <a:spAutoFit/>
          </a:bodyPr>
          <a:lstStyle/>
          <a:p>
            <a:r>
              <a:rPr lang="en-US" sz="1600" b="1" dirty="0">
                <a:solidFill>
                  <a:schemeClr val="bg1"/>
                </a:solidFill>
              </a:rPr>
              <a:t>2</a:t>
            </a:r>
          </a:p>
        </p:txBody>
      </p:sp>
      <p:sp>
        <p:nvSpPr>
          <p:cNvPr id="15" name="Rectangle 14">
            <a:extLst>
              <a:ext uri="{FF2B5EF4-FFF2-40B4-BE49-F238E27FC236}">
                <a16:creationId xmlns:a16="http://schemas.microsoft.com/office/drawing/2014/main" id="{6E2854F9-0B7B-0942-847D-6F0B45EAEE56}"/>
              </a:ext>
            </a:extLst>
          </p:cNvPr>
          <p:cNvSpPr/>
          <p:nvPr/>
        </p:nvSpPr>
        <p:spPr>
          <a:xfrm rot="16200000">
            <a:off x="2577473" y="2468009"/>
            <a:ext cx="338553" cy="444644"/>
          </a:xfrm>
          <a:prstGeom prst="rect">
            <a:avLst/>
          </a:prstGeom>
          <a:solidFill>
            <a:srgbClr val="A51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16" name="TextBox 15">
            <a:extLst>
              <a:ext uri="{FF2B5EF4-FFF2-40B4-BE49-F238E27FC236}">
                <a16:creationId xmlns:a16="http://schemas.microsoft.com/office/drawing/2014/main" id="{3D1F7ED2-3904-A54C-AE28-DB13ACF67576}"/>
              </a:ext>
            </a:extLst>
          </p:cNvPr>
          <p:cNvSpPr txBox="1"/>
          <p:nvPr/>
        </p:nvSpPr>
        <p:spPr>
          <a:xfrm>
            <a:off x="2969072" y="2521054"/>
            <a:ext cx="2052167" cy="338554"/>
          </a:xfrm>
          <a:prstGeom prst="rect">
            <a:avLst/>
          </a:prstGeom>
          <a:noFill/>
        </p:spPr>
        <p:txBody>
          <a:bodyPr wrap="square" rtlCol="0">
            <a:spAutoFit/>
          </a:bodyPr>
          <a:lstStyle/>
          <a:p>
            <a:r>
              <a:rPr lang="en-US" sz="1600" dirty="0"/>
              <a:t>PCR</a:t>
            </a:r>
          </a:p>
        </p:txBody>
      </p:sp>
      <p:sp>
        <p:nvSpPr>
          <p:cNvPr id="17" name="TextBox 16">
            <a:extLst>
              <a:ext uri="{FF2B5EF4-FFF2-40B4-BE49-F238E27FC236}">
                <a16:creationId xmlns:a16="http://schemas.microsoft.com/office/drawing/2014/main" id="{28856B4A-8B0B-DC42-9429-8F7223A6B749}"/>
              </a:ext>
            </a:extLst>
          </p:cNvPr>
          <p:cNvSpPr txBox="1"/>
          <p:nvPr/>
        </p:nvSpPr>
        <p:spPr>
          <a:xfrm>
            <a:off x="2607984" y="2524208"/>
            <a:ext cx="283240" cy="338554"/>
          </a:xfrm>
          <a:prstGeom prst="rect">
            <a:avLst/>
          </a:prstGeom>
          <a:noFill/>
        </p:spPr>
        <p:txBody>
          <a:bodyPr wrap="square" rtlCol="0">
            <a:spAutoFit/>
          </a:bodyPr>
          <a:lstStyle/>
          <a:p>
            <a:r>
              <a:rPr lang="en-US" sz="1600" b="1" dirty="0">
                <a:solidFill>
                  <a:schemeClr val="bg1"/>
                </a:solidFill>
              </a:rPr>
              <a:t>3</a:t>
            </a:r>
          </a:p>
        </p:txBody>
      </p:sp>
      <p:sp>
        <p:nvSpPr>
          <p:cNvPr id="18" name="Rectangle 17">
            <a:extLst>
              <a:ext uri="{FF2B5EF4-FFF2-40B4-BE49-F238E27FC236}">
                <a16:creationId xmlns:a16="http://schemas.microsoft.com/office/drawing/2014/main" id="{07051966-C415-A44D-A337-F6EA7119225B}"/>
              </a:ext>
            </a:extLst>
          </p:cNvPr>
          <p:cNvSpPr/>
          <p:nvPr/>
        </p:nvSpPr>
        <p:spPr>
          <a:xfrm rot="16200000">
            <a:off x="2577473" y="2883816"/>
            <a:ext cx="338553" cy="4446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21" name="TextBox 20">
            <a:extLst>
              <a:ext uri="{FF2B5EF4-FFF2-40B4-BE49-F238E27FC236}">
                <a16:creationId xmlns:a16="http://schemas.microsoft.com/office/drawing/2014/main" id="{96CD0EF0-2288-804C-9C89-5750A5D125C3}"/>
              </a:ext>
            </a:extLst>
          </p:cNvPr>
          <p:cNvSpPr txBox="1"/>
          <p:nvPr/>
        </p:nvSpPr>
        <p:spPr>
          <a:xfrm>
            <a:off x="2969072" y="2936861"/>
            <a:ext cx="2052167" cy="338554"/>
          </a:xfrm>
          <a:prstGeom prst="rect">
            <a:avLst/>
          </a:prstGeom>
          <a:noFill/>
        </p:spPr>
        <p:txBody>
          <a:bodyPr wrap="square" rtlCol="0">
            <a:spAutoFit/>
          </a:bodyPr>
          <a:lstStyle/>
          <a:p>
            <a:r>
              <a:rPr lang="en-US" sz="1600" dirty="0"/>
              <a:t>Gel Electrophoresis</a:t>
            </a:r>
          </a:p>
        </p:txBody>
      </p:sp>
      <p:sp>
        <p:nvSpPr>
          <p:cNvPr id="22" name="TextBox 21">
            <a:extLst>
              <a:ext uri="{FF2B5EF4-FFF2-40B4-BE49-F238E27FC236}">
                <a16:creationId xmlns:a16="http://schemas.microsoft.com/office/drawing/2014/main" id="{B752B643-859F-E749-A879-BD7146ABBA2A}"/>
              </a:ext>
            </a:extLst>
          </p:cNvPr>
          <p:cNvSpPr txBox="1"/>
          <p:nvPr/>
        </p:nvSpPr>
        <p:spPr>
          <a:xfrm>
            <a:off x="2612122" y="2940015"/>
            <a:ext cx="283240" cy="338554"/>
          </a:xfrm>
          <a:prstGeom prst="rect">
            <a:avLst/>
          </a:prstGeom>
          <a:noFill/>
        </p:spPr>
        <p:txBody>
          <a:bodyPr wrap="square" rtlCol="0">
            <a:spAutoFit/>
          </a:bodyPr>
          <a:lstStyle/>
          <a:p>
            <a:r>
              <a:rPr lang="en-US" sz="1600" b="1" dirty="0">
                <a:solidFill>
                  <a:schemeClr val="bg1"/>
                </a:solidFill>
              </a:rPr>
              <a:t>4</a:t>
            </a:r>
          </a:p>
        </p:txBody>
      </p:sp>
      <p:sp>
        <p:nvSpPr>
          <p:cNvPr id="23" name="Rectangle 22">
            <a:extLst>
              <a:ext uri="{FF2B5EF4-FFF2-40B4-BE49-F238E27FC236}">
                <a16:creationId xmlns:a16="http://schemas.microsoft.com/office/drawing/2014/main" id="{04D05538-4735-E94C-AA0D-59A33BDB7E43}"/>
              </a:ext>
            </a:extLst>
          </p:cNvPr>
          <p:cNvSpPr/>
          <p:nvPr/>
        </p:nvSpPr>
        <p:spPr>
          <a:xfrm rot="16200000">
            <a:off x="2577473" y="3296469"/>
            <a:ext cx="338553" cy="4446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1600" b="1"/>
          </a:p>
        </p:txBody>
      </p:sp>
      <p:sp>
        <p:nvSpPr>
          <p:cNvPr id="24" name="TextBox 23">
            <a:extLst>
              <a:ext uri="{FF2B5EF4-FFF2-40B4-BE49-F238E27FC236}">
                <a16:creationId xmlns:a16="http://schemas.microsoft.com/office/drawing/2014/main" id="{3586C2DA-B5CF-AB40-8FD6-4824C3C23709}"/>
              </a:ext>
            </a:extLst>
          </p:cNvPr>
          <p:cNvSpPr txBox="1"/>
          <p:nvPr/>
        </p:nvSpPr>
        <p:spPr>
          <a:xfrm>
            <a:off x="2969072" y="3349514"/>
            <a:ext cx="2052167" cy="338554"/>
          </a:xfrm>
          <a:prstGeom prst="rect">
            <a:avLst/>
          </a:prstGeom>
          <a:noFill/>
        </p:spPr>
        <p:txBody>
          <a:bodyPr wrap="square" rtlCol="0">
            <a:spAutoFit/>
          </a:bodyPr>
          <a:lstStyle/>
          <a:p>
            <a:r>
              <a:rPr lang="en-US" sz="1600" dirty="0"/>
              <a:t>Bioinformatics</a:t>
            </a:r>
          </a:p>
        </p:txBody>
      </p:sp>
      <p:sp>
        <p:nvSpPr>
          <p:cNvPr id="25" name="TextBox 24">
            <a:extLst>
              <a:ext uri="{FF2B5EF4-FFF2-40B4-BE49-F238E27FC236}">
                <a16:creationId xmlns:a16="http://schemas.microsoft.com/office/drawing/2014/main" id="{F4D000C6-3A0A-644D-BFF3-41D428D7D28C}"/>
              </a:ext>
            </a:extLst>
          </p:cNvPr>
          <p:cNvSpPr txBox="1"/>
          <p:nvPr/>
        </p:nvSpPr>
        <p:spPr>
          <a:xfrm>
            <a:off x="2612122" y="3352668"/>
            <a:ext cx="283240" cy="338554"/>
          </a:xfrm>
          <a:prstGeom prst="rect">
            <a:avLst/>
          </a:prstGeom>
          <a:noFill/>
        </p:spPr>
        <p:txBody>
          <a:bodyPr wrap="square" rtlCol="0">
            <a:spAutoFit/>
          </a:bodyPr>
          <a:lstStyle/>
          <a:p>
            <a:r>
              <a:rPr lang="en-US" sz="1600" b="1" dirty="0">
                <a:solidFill>
                  <a:schemeClr val="bg1"/>
                </a:solidFill>
              </a:rPr>
              <a:t>5</a:t>
            </a:r>
          </a:p>
        </p:txBody>
      </p:sp>
      <p:sp>
        <p:nvSpPr>
          <p:cNvPr id="6" name="TextBox 5">
            <a:extLst>
              <a:ext uri="{FF2B5EF4-FFF2-40B4-BE49-F238E27FC236}">
                <a16:creationId xmlns:a16="http://schemas.microsoft.com/office/drawing/2014/main" id="{B6A4DEA4-749F-604C-BAD2-E42C6F6F29E0}"/>
              </a:ext>
            </a:extLst>
          </p:cNvPr>
          <p:cNvSpPr txBox="1"/>
          <p:nvPr/>
        </p:nvSpPr>
        <p:spPr>
          <a:xfrm>
            <a:off x="2084293" y="672753"/>
            <a:ext cx="3603812" cy="523220"/>
          </a:xfrm>
          <a:prstGeom prst="rect">
            <a:avLst/>
          </a:prstGeom>
          <a:noFill/>
        </p:spPr>
        <p:txBody>
          <a:bodyPr wrap="square" rtlCol="0">
            <a:spAutoFit/>
          </a:bodyPr>
          <a:lstStyle/>
          <a:p>
            <a:r>
              <a:rPr lang="en-US" sz="2800" dirty="0"/>
              <a:t>The </a:t>
            </a:r>
            <a:r>
              <a:rPr lang="en-US" sz="2800" i="1" dirty="0"/>
              <a:t>Wolbachia</a:t>
            </a:r>
            <a:r>
              <a:rPr lang="en-US" sz="2800" dirty="0"/>
              <a:t> Project</a:t>
            </a:r>
          </a:p>
        </p:txBody>
      </p:sp>
      <p:sp>
        <p:nvSpPr>
          <p:cNvPr id="26" name="Slide Number Placeholder 25">
            <a:extLst>
              <a:ext uri="{FF2B5EF4-FFF2-40B4-BE49-F238E27FC236}">
                <a16:creationId xmlns:a16="http://schemas.microsoft.com/office/drawing/2014/main" id="{BD166BB7-DF78-794D-BF33-18A4AC63001D}"/>
              </a:ext>
            </a:extLst>
          </p:cNvPr>
          <p:cNvSpPr>
            <a:spLocks noGrp="1"/>
          </p:cNvSpPr>
          <p:nvPr>
            <p:ph type="sldNum" sz="quarter" idx="12"/>
          </p:nvPr>
        </p:nvSpPr>
        <p:spPr/>
        <p:txBody>
          <a:bodyPr/>
          <a:lstStyle/>
          <a:p>
            <a:fld id="{B2997967-007C-0549-8AED-2751250887DF}" type="slidenum">
              <a:rPr lang="en-US" smtClean="0"/>
              <a:t>2</a:t>
            </a:fld>
            <a:endParaRPr lang="en-US"/>
          </a:p>
        </p:txBody>
      </p:sp>
      <p:cxnSp>
        <p:nvCxnSpPr>
          <p:cNvPr id="10" name="Straight Connector 9">
            <a:extLst>
              <a:ext uri="{FF2B5EF4-FFF2-40B4-BE49-F238E27FC236}">
                <a16:creationId xmlns:a16="http://schemas.microsoft.com/office/drawing/2014/main" id="{E48B5EDB-25BA-D04D-AAD3-492660CB6E1D}"/>
              </a:ext>
            </a:extLst>
          </p:cNvPr>
          <p:cNvCxnSpPr>
            <a:cxnSpLocks/>
          </p:cNvCxnSpPr>
          <p:nvPr/>
        </p:nvCxnSpPr>
        <p:spPr>
          <a:xfrm>
            <a:off x="610076" y="4375050"/>
            <a:ext cx="6552248"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FEA48DD-8446-8D4A-B504-7EB236227F2F}"/>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28" name="Picture 27">
            <a:extLst>
              <a:ext uri="{FF2B5EF4-FFF2-40B4-BE49-F238E27FC236}">
                <a16:creationId xmlns:a16="http://schemas.microsoft.com/office/drawing/2014/main" id="{D8C1DC9A-1853-3F47-939C-DA5C5D523509}"/>
              </a:ext>
            </a:extLst>
          </p:cNvPr>
          <p:cNvPicPr>
            <a:picLocks noChangeAspect="1"/>
          </p:cNvPicPr>
          <p:nvPr/>
        </p:nvPicPr>
        <p:blipFill rotWithShape="1">
          <a:blip r:embed="rId4"/>
          <a:srcRect t="27972" r="13783" b="17333"/>
          <a:stretch/>
        </p:blipFill>
        <p:spPr>
          <a:xfrm>
            <a:off x="680194" y="6633238"/>
            <a:ext cx="2225960" cy="1058880"/>
          </a:xfrm>
          <a:prstGeom prst="rect">
            <a:avLst/>
          </a:prstGeom>
        </p:spPr>
      </p:pic>
    </p:spTree>
    <p:extLst>
      <p:ext uri="{BB962C8B-B14F-4D97-AF65-F5344CB8AC3E}">
        <p14:creationId xmlns:p14="http://schemas.microsoft.com/office/powerpoint/2010/main" val="135879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Activity at a </a:t>
            </a:r>
            <a:r>
              <a:rPr lang="en-US" sz="2000" b="1" dirty="0">
                <a:solidFill>
                  <a:srgbClr val="000000"/>
                </a:solidFill>
                <a:ea typeface="Times New Roman" charset="0"/>
              </a:rPr>
              <a:t>Glance</a:t>
            </a:r>
            <a:endParaRPr lang="en-US" sz="2000" b="1" dirty="0">
              <a:solidFill>
                <a:srgbClr val="000000"/>
              </a:solidFill>
              <a:effectLst/>
              <a:ea typeface="Times New Roman" charset="0"/>
            </a:endParaRPr>
          </a:p>
        </p:txBody>
      </p:sp>
      <p:sp>
        <p:nvSpPr>
          <p:cNvPr id="2" name="Rectangle 1"/>
          <p:cNvSpPr/>
          <p:nvPr/>
        </p:nvSpPr>
        <p:spPr>
          <a:xfrm>
            <a:off x="879771" y="949631"/>
            <a:ext cx="5940097" cy="5339923"/>
          </a:xfrm>
          <a:prstGeom prst="rect">
            <a:avLst/>
          </a:prstGeom>
        </p:spPr>
        <p:txBody>
          <a:bodyPr wrap="square">
            <a:spAutoFit/>
          </a:bodyPr>
          <a:lstStyle/>
          <a:p>
            <a:pPr algn="just"/>
            <a:r>
              <a:rPr lang="en-US" sz="1100" b="1" i="1" dirty="0">
                <a:cs typeface="Times New Roman"/>
              </a:rPr>
              <a:t>Goal</a:t>
            </a:r>
          </a:p>
          <a:p>
            <a:pPr lvl="1" algn="just"/>
            <a:r>
              <a:rPr lang="en-US" sz="1100" dirty="0">
                <a:cs typeface="Times New Roman"/>
              </a:rPr>
              <a:t>Students are introduced to DNA extraction techniques. They will isolate genomic DNA from arthropods and </a:t>
            </a:r>
            <a:r>
              <a:rPr lang="en-US" sz="1100" i="1" dirty="0">
                <a:cs typeface="Times New Roman"/>
              </a:rPr>
              <a:t>Wolbachia</a:t>
            </a:r>
            <a:r>
              <a:rPr lang="en-US" sz="1100" dirty="0">
                <a:cs typeface="Times New Roman"/>
              </a:rPr>
              <a:t>, the endosymbiotic bacteria that live within the cells of about 40% of arthropod species.</a:t>
            </a:r>
          </a:p>
          <a:p>
            <a:pPr algn="just"/>
            <a:endParaRPr lang="en-US" sz="1100" dirty="0">
              <a:cs typeface="Times New Roman"/>
            </a:endParaRPr>
          </a:p>
          <a:p>
            <a:pPr algn="just"/>
            <a:r>
              <a:rPr lang="en-US" sz="1100" b="1" i="1" dirty="0">
                <a:cs typeface="Times New Roman"/>
              </a:rPr>
              <a:t>Learning Objectives</a:t>
            </a:r>
          </a:p>
          <a:p>
            <a:pPr lvl="1" algn="just"/>
            <a:r>
              <a:rPr lang="en-US" sz="1100" dirty="0">
                <a:cs typeface="Times New Roman"/>
              </a:rPr>
              <a:t>Upon completion of this activity, students will transition from fieldwork and morphological classification (Lab 1) to molecular biology and biotechnology; learn about DNA as a diagnostic tool to discover the unseen microbes; increase abilities in biotechnology; and understand the process of inquiry and discovery-based research. They will isolate total genomic DNA from species identified in the Insect Identification Lab.</a:t>
            </a:r>
          </a:p>
          <a:p>
            <a:pPr algn="just"/>
            <a:endParaRPr lang="en-US" sz="1100" dirty="0">
              <a:cs typeface="Times New Roman"/>
            </a:endParaRPr>
          </a:p>
          <a:p>
            <a:pPr algn="just"/>
            <a:r>
              <a:rPr lang="en-US" sz="1100" b="1" i="1" dirty="0">
                <a:cs typeface="Times New Roman"/>
              </a:rPr>
              <a:t>Prerequisite Skills</a:t>
            </a:r>
          </a:p>
          <a:p>
            <a:pPr lvl="1" algn="just"/>
            <a:r>
              <a:rPr lang="en-US" sz="1100" dirty="0">
                <a:cs typeface="Times New Roman"/>
              </a:rPr>
              <a:t>Prior practice with micropipettes.</a:t>
            </a:r>
          </a:p>
          <a:p>
            <a:pPr algn="just"/>
            <a:endParaRPr lang="en-US" sz="1100" i="1" dirty="0">
              <a:cs typeface="Times New Roman"/>
            </a:endParaRPr>
          </a:p>
          <a:p>
            <a:pPr algn="just"/>
            <a:r>
              <a:rPr lang="en-US" sz="1100" b="1" i="1" dirty="0">
                <a:cs typeface="Times New Roman"/>
              </a:rPr>
              <a:t>Assessed Outcomes</a:t>
            </a:r>
          </a:p>
          <a:p>
            <a:pPr marL="680862" lvl="1" indent="-171450" algn="just">
              <a:buFont typeface="Arial" panose="020B0604020202020204" pitchFamily="34" charset="0"/>
              <a:buChar char="•"/>
            </a:pPr>
            <a:r>
              <a:rPr lang="en-US" sz="1100" dirty="0">
                <a:cs typeface="Times New Roman"/>
              </a:rPr>
              <a:t>Assess the student’s knowledge of insects infected with </a:t>
            </a:r>
            <a:r>
              <a:rPr lang="en-US" sz="1100" i="1" dirty="0">
                <a:cs typeface="Times New Roman"/>
              </a:rPr>
              <a:t>Wolbachia</a:t>
            </a:r>
            <a:r>
              <a:rPr lang="en-US" sz="1100" dirty="0">
                <a:cs typeface="Times New Roman"/>
              </a:rPr>
              <a:t>. They should understand that both </a:t>
            </a:r>
            <a:r>
              <a:rPr lang="en-US" sz="1100" i="1" dirty="0">
                <a:cs typeface="Times New Roman"/>
              </a:rPr>
              <a:t>Wolbachia</a:t>
            </a:r>
            <a:r>
              <a:rPr lang="en-US" sz="1100" dirty="0">
                <a:cs typeface="Times New Roman"/>
              </a:rPr>
              <a:t> DNA and arthropod (specifically mitochondrial) DNA will be extracted from infected hosts.</a:t>
            </a:r>
          </a:p>
          <a:p>
            <a:pPr marL="680862" lvl="1" indent="-171450" algn="just">
              <a:buFont typeface="Arial" panose="020B0604020202020204" pitchFamily="34" charset="0"/>
              <a:buChar char="•"/>
            </a:pPr>
            <a:r>
              <a:rPr lang="en-US" sz="1100" dirty="0">
                <a:cs typeface="Times New Roman"/>
              </a:rPr>
              <a:t>Assess understanding of the positive and negative control insects.</a:t>
            </a:r>
          </a:p>
          <a:p>
            <a:pPr marL="680862" lvl="1" indent="-171450" algn="just">
              <a:buFont typeface="Arial" panose="020B0604020202020204" pitchFamily="34" charset="0"/>
              <a:buChar char="•"/>
            </a:pPr>
            <a:r>
              <a:rPr lang="en-US" sz="1100" dirty="0">
                <a:cs typeface="Times New Roman"/>
              </a:rPr>
              <a:t>Assess ability to complete the DNA extraction.</a:t>
            </a:r>
          </a:p>
          <a:p>
            <a:pPr marL="680862" lvl="1" indent="-171450" algn="just">
              <a:buFont typeface="Arial" panose="020B0604020202020204" pitchFamily="34" charset="0"/>
              <a:buChar char="•"/>
            </a:pPr>
            <a:r>
              <a:rPr lang="en-US" sz="1100" dirty="0">
                <a:cs typeface="Times New Roman"/>
              </a:rPr>
              <a:t>Assess organizational skills during this lab.</a:t>
            </a:r>
          </a:p>
          <a:p>
            <a:pPr algn="just"/>
            <a:endParaRPr lang="en-US" sz="1100" i="1" dirty="0">
              <a:cs typeface="Times New Roman"/>
            </a:endParaRPr>
          </a:p>
          <a:p>
            <a:pPr algn="just"/>
            <a:r>
              <a:rPr lang="en-US" sz="1100" b="1" i="1" dirty="0">
                <a:cs typeface="Times New Roman"/>
              </a:rPr>
              <a:t>Teaching Time</a:t>
            </a:r>
          </a:p>
          <a:p>
            <a:pPr lvl="1" algn="just"/>
            <a:r>
              <a:rPr lang="en-US" sz="1100" dirty="0">
                <a:cs typeface="Times New Roman"/>
              </a:rPr>
              <a:t>1-2 class periods: </a:t>
            </a:r>
          </a:p>
          <a:p>
            <a:pPr marL="680862" lvl="1" indent="-171450" algn="just">
              <a:buFont typeface="Arial" panose="020B0604020202020204" pitchFamily="34" charset="0"/>
              <a:buChar char="•"/>
            </a:pPr>
            <a:r>
              <a:rPr lang="en-US" sz="1100" dirty="0">
                <a:cs typeface="Times New Roman"/>
              </a:rPr>
              <a:t>If students are extracting DNA from small, whole insects (i.e., fruit flies), the lab activity may be completed in one class period. However, dissecting larger arthropods will likely require two class periods.</a:t>
            </a:r>
          </a:p>
          <a:p>
            <a:pPr marL="680862" lvl="1" indent="-171450" algn="just">
              <a:buFont typeface="Arial" panose="020B0604020202020204" pitchFamily="34" charset="0"/>
              <a:buChar char="•"/>
            </a:pPr>
            <a:r>
              <a:rPr lang="en-US" sz="1100" dirty="0">
                <a:cs typeface="Times New Roman"/>
              </a:rPr>
              <a:t>If breaking into two class periods, there is an optional stopping point after Step 13. DNA is stable when precipitated in isopropanol.</a:t>
            </a:r>
            <a:endParaRPr lang="en-US" sz="1100" b="1" dirty="0">
              <a:cs typeface="Times New Roman"/>
            </a:endParaRPr>
          </a:p>
          <a:p>
            <a:pPr algn="just"/>
            <a:endParaRPr lang="en-US" sz="1100" dirty="0">
              <a:cs typeface="Times New Roman"/>
            </a:endParaRPr>
          </a:p>
        </p:txBody>
      </p:sp>
      <p:pic>
        <p:nvPicPr>
          <p:cNvPr id="7" name="Picture 6">
            <a:extLst>
              <a:ext uri="{FF2B5EF4-FFF2-40B4-BE49-F238E27FC236}">
                <a16:creationId xmlns:a16="http://schemas.microsoft.com/office/drawing/2014/main" id="{0699530F-1DFC-C640-B120-C01076BA1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3" name="Slide Number Placeholder 2">
            <a:extLst>
              <a:ext uri="{FF2B5EF4-FFF2-40B4-BE49-F238E27FC236}">
                <a16:creationId xmlns:a16="http://schemas.microsoft.com/office/drawing/2014/main" id="{266580EC-15DE-C845-A1D8-AEF90123BA9F}"/>
              </a:ext>
            </a:extLst>
          </p:cNvPr>
          <p:cNvSpPr>
            <a:spLocks noGrp="1"/>
          </p:cNvSpPr>
          <p:nvPr>
            <p:ph type="sldNum" sz="quarter" idx="12"/>
          </p:nvPr>
        </p:nvSpPr>
        <p:spPr>
          <a:xfrm>
            <a:off x="5489258" y="9322649"/>
            <a:ext cx="1748790" cy="535517"/>
          </a:xfrm>
        </p:spPr>
        <p:txBody>
          <a:bodyPr/>
          <a:lstStyle/>
          <a:p>
            <a:fld id="{B2997967-007C-0549-8AED-2751250887DF}" type="slidenum">
              <a:rPr lang="en-US" smtClean="0"/>
              <a:t>3</a:t>
            </a:fld>
            <a:endParaRPr lang="en-US"/>
          </a:p>
        </p:txBody>
      </p:sp>
      <p:sp>
        <p:nvSpPr>
          <p:cNvPr id="9" name="Rectangle 8">
            <a:extLst>
              <a:ext uri="{FF2B5EF4-FFF2-40B4-BE49-F238E27FC236}">
                <a16:creationId xmlns:a16="http://schemas.microsoft.com/office/drawing/2014/main" id="{8F2CAF75-D1C3-734D-8E75-2CE236FB7AB5}"/>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8" name="Picture 7">
            <a:extLst>
              <a:ext uri="{FF2B5EF4-FFF2-40B4-BE49-F238E27FC236}">
                <a16:creationId xmlns:a16="http://schemas.microsoft.com/office/drawing/2014/main" id="{44F27657-C588-0342-92CE-3356F53FABF2}"/>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179190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84108-B125-464E-BEB6-E0BE23ACD90E}"/>
              </a:ext>
            </a:extLst>
          </p:cNvPr>
          <p:cNvSpPr/>
          <p:nvPr/>
        </p:nvSpPr>
        <p:spPr>
          <a:xfrm>
            <a:off x="879771" y="949631"/>
            <a:ext cx="5940097" cy="8233023"/>
          </a:xfrm>
          <a:prstGeom prst="rect">
            <a:avLst/>
          </a:prstGeom>
        </p:spPr>
        <p:txBody>
          <a:bodyPr wrap="square">
            <a:spAutoFit/>
          </a:bodyPr>
          <a:lstStyle/>
          <a:p>
            <a:endParaRPr lang="en-US" sz="1200" dirty="0">
              <a:cs typeface="Times New Roman"/>
            </a:endParaRPr>
          </a:p>
          <a:p>
            <a:pPr algn="just"/>
            <a:r>
              <a:rPr lang="en-US" sz="1100" b="1" dirty="0">
                <a:cs typeface="Times New Roman" panose="02020603050405020304" pitchFamily="18" charset="0"/>
              </a:rPr>
              <a:t>Read through the entire protocol and answer the questions below.</a:t>
            </a:r>
          </a:p>
          <a:p>
            <a:pPr algn="just"/>
            <a:endParaRPr lang="en-US" sz="1100" b="1" i="1" dirty="0">
              <a:cs typeface="Times New Roman" panose="02020603050405020304" pitchFamily="18" charset="0"/>
            </a:endParaRPr>
          </a:p>
          <a:p>
            <a:pPr marL="228600" indent="-228600" algn="just">
              <a:buAutoNum type="arabicPeriod"/>
            </a:pPr>
            <a:r>
              <a:rPr lang="en-US" sz="1100" dirty="0">
                <a:cs typeface="Times New Roman" panose="02020603050405020304" pitchFamily="18" charset="0"/>
              </a:rPr>
              <a:t>Based on your knowledge of DNA structure, what is the complementary strand of this DNA sequence?</a:t>
            </a:r>
          </a:p>
          <a:p>
            <a:pPr lvl="1" algn="just"/>
            <a:endParaRPr lang="en-US" sz="1100" b="1" dirty="0">
              <a:cs typeface="Times New Roman" panose="02020603050405020304" pitchFamily="18" charset="0"/>
            </a:endParaRPr>
          </a:p>
          <a:p>
            <a:pPr lvl="1" algn="just"/>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lvl="2" algn="just"/>
            <a:r>
              <a:rPr lang="en-US" sz="1100" dirty="0">
                <a:cs typeface="Times New Roman" panose="02020603050405020304" pitchFamily="18" charset="0"/>
              </a:rPr>
              <a:t>	</a:t>
            </a:r>
          </a:p>
          <a:p>
            <a:pPr marL="228600" indent="-228600" algn="just">
              <a:buAutoNum type="arabicPeriod"/>
            </a:pPr>
            <a:endParaRPr lang="en-US" sz="1100" dirty="0">
              <a:cs typeface="Times New Roman" panose="02020603050405020304" pitchFamily="18" charset="0"/>
            </a:endParaRPr>
          </a:p>
          <a:p>
            <a:pPr marL="228600" indent="-228600" algn="just">
              <a:buAutoNum type="arabicPeriod"/>
            </a:pPr>
            <a:r>
              <a:rPr lang="en-US" sz="1100" dirty="0">
                <a:cs typeface="Times New Roman" panose="02020603050405020304" pitchFamily="18" charset="0"/>
              </a:rPr>
              <a:t> Is it possible for your DNA extraction to contain only Wolbachia DNA? Explain why or why not.</a:t>
            </a:r>
          </a:p>
          <a:p>
            <a:pPr marL="228600" indent="-228600" algn="just">
              <a:buAutoNum type="arabicPeriod"/>
            </a:pPr>
            <a:endParaRPr lang="en-US" sz="1100" dirty="0">
              <a:solidFill>
                <a:schemeClr val="accent4">
                  <a:lumMod val="75000"/>
                </a:schemeClr>
              </a:solidFill>
              <a:cs typeface="Times New Roman" panose="02020603050405020304" pitchFamily="18" charset="0"/>
            </a:endParaRPr>
          </a:p>
          <a:p>
            <a:pPr lvl="1" algn="just"/>
            <a:r>
              <a:rPr lang="en-US" sz="1100" dirty="0">
                <a:solidFill>
                  <a:schemeClr val="accent4">
                    <a:lumMod val="75000"/>
                  </a:schemeClr>
                </a:solidFill>
                <a:cs typeface="Times New Roman" panose="02020603050405020304" pitchFamily="18" charset="0"/>
              </a:rPr>
              <a:t>No. Based on this extraction method, all cellular DNA will be collected. This includes nuclear, mitochondrial, </a:t>
            </a:r>
            <a:r>
              <a:rPr lang="en-US" sz="1100" i="1" dirty="0">
                <a:solidFill>
                  <a:schemeClr val="accent4">
                    <a:lumMod val="75000"/>
                  </a:schemeClr>
                </a:solidFill>
                <a:cs typeface="Times New Roman" panose="02020603050405020304" pitchFamily="18" charset="0"/>
              </a:rPr>
              <a:t>Wolbachia</a:t>
            </a:r>
            <a:r>
              <a:rPr lang="en-US" sz="1100" dirty="0">
                <a:solidFill>
                  <a:schemeClr val="accent4">
                    <a:lumMod val="75000"/>
                  </a:schemeClr>
                </a:solidFill>
                <a:cs typeface="Times New Roman" panose="02020603050405020304" pitchFamily="18" charset="0"/>
              </a:rPr>
              <a:t>, and phage WO DNA. DNA may also be isolated from other bacteria, eukaryotic viruses, and mobile DNA. In order to obtain only </a:t>
            </a:r>
            <a:r>
              <a:rPr lang="en-US" sz="1100" i="1" dirty="0">
                <a:solidFill>
                  <a:schemeClr val="accent4">
                    <a:lumMod val="75000"/>
                  </a:schemeClr>
                </a:solidFill>
                <a:cs typeface="Times New Roman" panose="02020603050405020304" pitchFamily="18" charset="0"/>
              </a:rPr>
              <a:t>Wolbachia</a:t>
            </a:r>
            <a:r>
              <a:rPr lang="en-US" sz="1100" dirty="0">
                <a:solidFill>
                  <a:schemeClr val="accent4">
                    <a:lumMod val="75000"/>
                  </a:schemeClr>
                </a:solidFill>
                <a:cs typeface="Times New Roman" panose="02020603050405020304" pitchFamily="18" charset="0"/>
              </a:rPr>
              <a:t> DNA, it would be necessary to first purify </a:t>
            </a:r>
            <a:r>
              <a:rPr lang="en-US" sz="1100" i="1" dirty="0">
                <a:solidFill>
                  <a:schemeClr val="accent4">
                    <a:lumMod val="75000"/>
                  </a:schemeClr>
                </a:solidFill>
                <a:cs typeface="Times New Roman" panose="02020603050405020304" pitchFamily="18" charset="0"/>
              </a:rPr>
              <a:t>Wolbachia</a:t>
            </a:r>
            <a:r>
              <a:rPr lang="en-US" sz="1100" dirty="0">
                <a:solidFill>
                  <a:schemeClr val="accent4">
                    <a:lumMod val="75000"/>
                  </a:schemeClr>
                </a:solidFill>
                <a:cs typeface="Times New Roman" panose="02020603050405020304" pitchFamily="18" charset="0"/>
              </a:rPr>
              <a:t> away from insect cells.</a:t>
            </a:r>
          </a:p>
          <a:p>
            <a:pPr algn="just"/>
            <a:endParaRPr lang="en-US" sz="1100" dirty="0">
              <a:cs typeface="Times New Roman" panose="02020603050405020304" pitchFamily="18" charset="0"/>
            </a:endParaRPr>
          </a:p>
          <a:p>
            <a:pPr marL="228600" indent="-228600" algn="just">
              <a:buFont typeface="+mj-lt"/>
              <a:buAutoNum type="arabicPeriod" startAt="3"/>
            </a:pPr>
            <a:r>
              <a:rPr lang="en-US" sz="1100" dirty="0">
                <a:cs typeface="Times New Roman" panose="02020603050405020304" pitchFamily="18" charset="0"/>
              </a:rPr>
              <a:t>List the two controls used in this experiment. If we already have control DNA for PCR, why do we need controls at this stage?</a:t>
            </a:r>
          </a:p>
          <a:p>
            <a:pPr lvl="1" algn="just"/>
            <a:endParaRPr lang="en-US" sz="1100" dirty="0">
              <a:cs typeface="Times New Roman" panose="02020603050405020304" pitchFamily="18" charset="0"/>
            </a:endParaRPr>
          </a:p>
          <a:p>
            <a:pPr lvl="1" algn="just"/>
            <a:r>
              <a:rPr lang="en-US" sz="1100" dirty="0">
                <a:solidFill>
                  <a:schemeClr val="accent4">
                    <a:lumMod val="75000"/>
                  </a:schemeClr>
                </a:solidFill>
                <a:cs typeface="Times New Roman" panose="02020603050405020304" pitchFamily="18" charset="0"/>
              </a:rPr>
              <a:t>(</a:t>
            </a:r>
            <a:r>
              <a:rPr lang="en-US" sz="1100" dirty="0" err="1">
                <a:solidFill>
                  <a:schemeClr val="accent4">
                    <a:lumMod val="75000"/>
                  </a:schemeClr>
                </a:solidFill>
                <a:cs typeface="Times New Roman" panose="02020603050405020304" pitchFamily="18" charset="0"/>
              </a:rPr>
              <a:t>i</a:t>
            </a:r>
            <a:r>
              <a:rPr lang="en-US" sz="1100" dirty="0">
                <a:solidFill>
                  <a:schemeClr val="accent4">
                    <a:lumMod val="75000"/>
                  </a:schemeClr>
                </a:solidFill>
                <a:cs typeface="Times New Roman" panose="02020603050405020304" pitchFamily="18" charset="0"/>
              </a:rPr>
              <a:t>) </a:t>
            </a:r>
            <a:r>
              <a:rPr lang="en-US" sz="1100" i="1" dirty="0">
                <a:solidFill>
                  <a:schemeClr val="accent4">
                    <a:lumMod val="75000"/>
                  </a:schemeClr>
                </a:solidFill>
                <a:cs typeface="Times New Roman" panose="02020603050405020304" pitchFamily="18" charset="0"/>
              </a:rPr>
              <a:t>Wolbachia</a:t>
            </a:r>
            <a:r>
              <a:rPr lang="en-US" sz="1100" dirty="0">
                <a:solidFill>
                  <a:schemeClr val="accent4">
                    <a:lumMod val="75000"/>
                  </a:schemeClr>
                </a:solidFill>
                <a:cs typeface="Times New Roman" panose="02020603050405020304" pitchFamily="18" charset="0"/>
              </a:rPr>
              <a:t>-infected </a:t>
            </a:r>
            <a:r>
              <a:rPr lang="en-US" sz="1100" i="1" dirty="0">
                <a:solidFill>
                  <a:schemeClr val="accent4">
                    <a:lumMod val="75000"/>
                  </a:schemeClr>
                </a:solidFill>
                <a:cs typeface="Times New Roman" panose="02020603050405020304" pitchFamily="18" charset="0"/>
              </a:rPr>
              <a:t>Drosophila</a:t>
            </a:r>
            <a:r>
              <a:rPr lang="en-US" sz="1100" dirty="0">
                <a:solidFill>
                  <a:schemeClr val="accent4">
                    <a:lumMod val="75000"/>
                  </a:schemeClr>
                </a:solidFill>
                <a:cs typeface="Times New Roman" panose="02020603050405020304" pitchFamily="18" charset="0"/>
              </a:rPr>
              <a:t> and (ii) uninfected </a:t>
            </a:r>
            <a:r>
              <a:rPr lang="en-US" sz="1100" i="1" dirty="0">
                <a:solidFill>
                  <a:schemeClr val="accent4">
                    <a:lumMod val="75000"/>
                  </a:schemeClr>
                </a:solidFill>
                <a:cs typeface="Times New Roman" panose="02020603050405020304" pitchFamily="18" charset="0"/>
              </a:rPr>
              <a:t>Drosophila</a:t>
            </a:r>
            <a:r>
              <a:rPr lang="en-US" sz="1100" dirty="0">
                <a:solidFill>
                  <a:schemeClr val="accent4">
                    <a:lumMod val="75000"/>
                  </a:schemeClr>
                </a:solidFill>
                <a:cs typeface="Times New Roman" panose="02020603050405020304" pitchFamily="18" charset="0"/>
              </a:rPr>
              <a:t>. Including controls at this step allows for the measurement of success and accuracy of the overall DNA extraction. The lack of </a:t>
            </a:r>
            <a:r>
              <a:rPr lang="en-US" sz="1100" i="1" dirty="0">
                <a:solidFill>
                  <a:schemeClr val="accent4">
                    <a:lumMod val="75000"/>
                  </a:schemeClr>
                </a:solidFill>
                <a:cs typeface="Times New Roman" panose="02020603050405020304" pitchFamily="18" charset="0"/>
              </a:rPr>
              <a:t>Wolbachia</a:t>
            </a:r>
            <a:r>
              <a:rPr lang="en-US" sz="1100" dirty="0">
                <a:solidFill>
                  <a:schemeClr val="accent4">
                    <a:lumMod val="75000"/>
                  </a:schemeClr>
                </a:solidFill>
                <a:cs typeface="Times New Roman" panose="02020603050405020304" pitchFamily="18" charset="0"/>
              </a:rPr>
              <a:t> amplification in a (+) control indicates ineffective DNA extraction.  On the other hand, the amplification of </a:t>
            </a:r>
            <a:r>
              <a:rPr lang="en-US" sz="1100" i="1" dirty="0">
                <a:solidFill>
                  <a:schemeClr val="accent4">
                    <a:lumMod val="75000"/>
                  </a:schemeClr>
                </a:solidFill>
                <a:cs typeface="Times New Roman" panose="02020603050405020304" pitchFamily="18" charset="0"/>
              </a:rPr>
              <a:t>Wolbachia</a:t>
            </a:r>
            <a:r>
              <a:rPr lang="en-US" sz="1100" dirty="0">
                <a:solidFill>
                  <a:schemeClr val="accent4">
                    <a:lumMod val="75000"/>
                  </a:schemeClr>
                </a:solidFill>
                <a:cs typeface="Times New Roman" panose="02020603050405020304" pitchFamily="18" charset="0"/>
              </a:rPr>
              <a:t> DNA in the (-) control indicates contamination during the DNA extraction. If results for the controls are not accurate, use caution when interpreting results for experimental samples.</a:t>
            </a:r>
            <a:endParaRPr lang="en-US" sz="1100" dirty="0">
              <a:cs typeface="Times New Roman" panose="02020603050405020304" pitchFamily="18" charset="0"/>
            </a:endParaRPr>
          </a:p>
          <a:p>
            <a:pPr marL="228600" indent="-228600" algn="just">
              <a:buAutoNum type="arabicPeriod"/>
            </a:pPr>
            <a:endParaRPr lang="en-US" sz="1100" dirty="0">
              <a:cs typeface="Times New Roman" panose="02020603050405020304" pitchFamily="18" charset="0"/>
            </a:endParaRPr>
          </a:p>
          <a:p>
            <a:pPr marL="228600" indent="-228600" algn="just">
              <a:buFont typeface="+mj-lt"/>
              <a:buAutoNum type="arabicPeriod" startAt="4"/>
            </a:pPr>
            <a:r>
              <a:rPr lang="en-US" sz="1100" dirty="0">
                <a:cs typeface="Times New Roman" panose="02020603050405020304" pitchFamily="18" charset="0"/>
              </a:rPr>
              <a:t>Which centrifuge rotor(s) is properly balanced? </a:t>
            </a:r>
            <a:endParaRPr lang="en-US" sz="1100" dirty="0">
              <a:solidFill>
                <a:schemeClr val="accent4">
                  <a:lumMod val="75000"/>
                </a:schemeClr>
              </a:solidFill>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marL="228600" indent="-228600" algn="just">
              <a:buAutoNum type="arabicPeriod" startAt="4"/>
            </a:pPr>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algn="just"/>
            <a:endParaRPr lang="en-US" sz="1100" dirty="0">
              <a:cs typeface="Times New Roman" panose="02020603050405020304" pitchFamily="18" charset="0"/>
            </a:endParaRPr>
          </a:p>
          <a:p>
            <a:pPr marL="228600" indent="-228600" algn="just">
              <a:buFont typeface="+mj-lt"/>
              <a:buAutoNum type="arabicPeriod" startAt="5"/>
            </a:pPr>
            <a:r>
              <a:rPr lang="en-US" sz="1100" dirty="0">
                <a:cs typeface="Times New Roman" panose="02020603050405020304" pitchFamily="18" charset="0"/>
              </a:rPr>
              <a:t>How would you properly balance the other rotor(s)?</a:t>
            </a:r>
          </a:p>
          <a:p>
            <a:pPr lvl="1" algn="just"/>
            <a:r>
              <a:rPr lang="en-US" sz="1100" dirty="0">
                <a:solidFill>
                  <a:schemeClr val="accent4">
                    <a:lumMod val="75000"/>
                  </a:schemeClr>
                </a:solidFill>
                <a:cs typeface="Times New Roman" panose="02020603050405020304" pitchFamily="18" charset="0"/>
              </a:rPr>
              <a:t>In both A and C, fill one labeled tube with water and use it as a balancer. Rotor A can be balanced with a tube in #4 and Rotor C can be balanced with a tube in #6.</a:t>
            </a:r>
            <a:endParaRPr lang="en-US" sz="1100" b="1" dirty="0">
              <a:cs typeface="Times New Roman" panose="02020603050405020304" pitchFamily="18" charset="0"/>
            </a:endParaRPr>
          </a:p>
          <a:p>
            <a:pPr marL="228600" indent="-228600" algn="just">
              <a:buAutoNum type="arabicPeriod" startAt="5"/>
            </a:pPr>
            <a:endParaRPr lang="en-US" sz="1100" b="1" dirty="0">
              <a:cs typeface="Times New Roman" panose="02020603050405020304" pitchFamily="18" charset="0"/>
            </a:endParaRPr>
          </a:p>
          <a:p>
            <a:pPr marL="228600" indent="-228600" algn="just">
              <a:buAutoNum type="arabicPeriod" startAt="5"/>
            </a:pPr>
            <a:r>
              <a:rPr lang="en-US" sz="1100" dirty="0">
                <a:cs typeface="Times New Roman" panose="02020603050405020304" pitchFamily="18" charset="0"/>
              </a:rPr>
              <a:t>What would happen if you used the same pipet tip throughout the entire protocol?</a:t>
            </a:r>
          </a:p>
          <a:p>
            <a:pPr lvl="1" algn="just"/>
            <a:r>
              <a:rPr lang="en-US" sz="1100" dirty="0">
                <a:solidFill>
                  <a:schemeClr val="accent4">
                    <a:lumMod val="75000"/>
                  </a:schemeClr>
                </a:solidFill>
                <a:cs typeface="Times New Roman" panose="02020603050405020304" pitchFamily="18" charset="0"/>
              </a:rPr>
              <a:t>Every sample would be contaminated with DNA from the previous samples. In addition, the reagents would all be contaminated. Therefore, it is highly recommended to do the (-) control last in order to detect contamination.</a:t>
            </a:r>
          </a:p>
        </p:txBody>
      </p:sp>
      <p:sp>
        <p:nvSpPr>
          <p:cNvPr id="18" name="Rectangle 17">
            <a:extLst>
              <a:ext uri="{FF2B5EF4-FFF2-40B4-BE49-F238E27FC236}">
                <a16:creationId xmlns:a16="http://schemas.microsoft.com/office/drawing/2014/main" id="{F7A4E009-E55D-F14F-9BF2-A777BEFB6CD0}"/>
              </a:ext>
            </a:extLst>
          </p:cNvPr>
          <p:cNvSpPr/>
          <p:nvPr/>
        </p:nvSpPr>
        <p:spPr>
          <a:xfrm>
            <a:off x="-1" y="324033"/>
            <a:ext cx="7772400" cy="400110"/>
          </a:xfrm>
          <a:prstGeom prst="rect">
            <a:avLst/>
          </a:prstGeom>
        </p:spPr>
        <p:txBody>
          <a:bodyPr wrap="square">
            <a:spAutoFit/>
          </a:bodyPr>
          <a:lstStyle/>
          <a:p>
            <a:pPr algn="ctr" hangingPunct="0"/>
            <a:r>
              <a:rPr lang="en-US" sz="2000" b="1" dirty="0">
                <a:solidFill>
                  <a:srgbClr val="000000"/>
                </a:solidFill>
                <a:ea typeface="Times New Roman" charset="0"/>
              </a:rPr>
              <a:t>Pre-Lab Questions: Answer Sheet</a:t>
            </a:r>
            <a:endParaRPr lang="en-US" sz="2000" b="1" dirty="0">
              <a:solidFill>
                <a:srgbClr val="000000"/>
              </a:solidFill>
              <a:effectLst/>
              <a:ea typeface="Times New Roman" charset="0"/>
            </a:endParaRPr>
          </a:p>
        </p:txBody>
      </p:sp>
      <p:sp>
        <p:nvSpPr>
          <p:cNvPr id="3" name="Slide Number Placeholder 2">
            <a:extLst>
              <a:ext uri="{FF2B5EF4-FFF2-40B4-BE49-F238E27FC236}">
                <a16:creationId xmlns:a16="http://schemas.microsoft.com/office/drawing/2014/main" id="{6561A83F-DAFE-DF42-A2A7-EB214BD3E2F3}"/>
              </a:ext>
            </a:extLst>
          </p:cNvPr>
          <p:cNvSpPr>
            <a:spLocks noGrp="1"/>
          </p:cNvSpPr>
          <p:nvPr>
            <p:ph type="sldNum" sz="quarter" idx="12"/>
          </p:nvPr>
        </p:nvSpPr>
        <p:spPr/>
        <p:txBody>
          <a:bodyPr/>
          <a:lstStyle/>
          <a:p>
            <a:fld id="{B2997967-007C-0549-8AED-2751250887DF}" type="slidenum">
              <a:rPr lang="en-US" smtClean="0"/>
              <a:t>4</a:t>
            </a:fld>
            <a:endParaRPr lang="en-US"/>
          </a:p>
        </p:txBody>
      </p:sp>
      <p:pic>
        <p:nvPicPr>
          <p:cNvPr id="8" name="Picture 7">
            <a:extLst>
              <a:ext uri="{FF2B5EF4-FFF2-40B4-BE49-F238E27FC236}">
                <a16:creationId xmlns:a16="http://schemas.microsoft.com/office/drawing/2014/main" id="{C0908C43-F9AC-1548-999C-979364E35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grpSp>
        <p:nvGrpSpPr>
          <p:cNvPr id="11" name="Group 10">
            <a:extLst>
              <a:ext uri="{FF2B5EF4-FFF2-40B4-BE49-F238E27FC236}">
                <a16:creationId xmlns:a16="http://schemas.microsoft.com/office/drawing/2014/main" id="{1D795AC3-3E82-6944-A782-F01A82927D3D}"/>
              </a:ext>
            </a:extLst>
          </p:cNvPr>
          <p:cNvGrpSpPr/>
          <p:nvPr/>
        </p:nvGrpSpPr>
        <p:grpSpPr>
          <a:xfrm>
            <a:off x="2443175" y="1823354"/>
            <a:ext cx="2504745" cy="285791"/>
            <a:chOff x="2443175" y="1577865"/>
            <a:chExt cx="2504745" cy="285791"/>
          </a:xfrm>
        </p:grpSpPr>
        <p:sp>
          <p:nvSpPr>
            <p:cNvPr id="12" name="Rounded Rectangle 11">
              <a:extLst>
                <a:ext uri="{FF2B5EF4-FFF2-40B4-BE49-F238E27FC236}">
                  <a16:creationId xmlns:a16="http://schemas.microsoft.com/office/drawing/2014/main" id="{BF7A7537-3C4D-A043-B072-E0CDE8C737C0}"/>
                </a:ext>
              </a:extLst>
            </p:cNvPr>
            <p:cNvSpPr/>
            <p:nvPr/>
          </p:nvSpPr>
          <p:spPr>
            <a:xfrm>
              <a:off x="2481960" y="1578231"/>
              <a:ext cx="2455800" cy="285425"/>
            </a:xfrm>
            <a:prstGeom prst="roundRect">
              <a:avLst/>
            </a:prstGeom>
            <a:solidFill>
              <a:srgbClr val="BF9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73B3CE-B44E-A446-964B-C40FCFA37601}"/>
                </a:ext>
              </a:extLst>
            </p:cNvPr>
            <p:cNvSpPr txBox="1"/>
            <p:nvPr/>
          </p:nvSpPr>
          <p:spPr>
            <a:xfrm>
              <a:off x="2443175" y="1577865"/>
              <a:ext cx="2504745" cy="276999"/>
            </a:xfrm>
            <a:prstGeom prst="rect">
              <a:avLst/>
            </a:prstGeom>
            <a:noFill/>
          </p:spPr>
          <p:txBody>
            <a:bodyPr wrap="square" rtlCol="0">
              <a:spAutoFit/>
            </a:bodyPr>
            <a:lstStyle/>
            <a:p>
              <a:pPr algn="ctr"/>
              <a:r>
                <a:rPr lang="en-US" sz="1200" b="1" dirty="0"/>
                <a:t>5’ – ATG CCG GAA TCG TTA GCA – 3’</a:t>
              </a:r>
            </a:p>
          </p:txBody>
        </p:sp>
      </p:grpSp>
      <p:sp>
        <p:nvSpPr>
          <p:cNvPr id="5" name="TextBox 4">
            <a:extLst>
              <a:ext uri="{FF2B5EF4-FFF2-40B4-BE49-F238E27FC236}">
                <a16:creationId xmlns:a16="http://schemas.microsoft.com/office/drawing/2014/main" id="{8902268D-CE84-1245-B0B9-16E4008220C2}"/>
              </a:ext>
            </a:extLst>
          </p:cNvPr>
          <p:cNvSpPr txBox="1"/>
          <p:nvPr/>
        </p:nvSpPr>
        <p:spPr>
          <a:xfrm>
            <a:off x="2414311" y="7002678"/>
            <a:ext cx="291830" cy="401007"/>
          </a:xfrm>
          <a:prstGeom prst="rect">
            <a:avLst/>
          </a:prstGeom>
          <a:noFill/>
        </p:spPr>
        <p:txBody>
          <a:bodyPr wrap="square" rtlCol="0">
            <a:spAutoFit/>
          </a:bodyPr>
          <a:lstStyle/>
          <a:p>
            <a:r>
              <a:rPr lang="en-US" dirty="0"/>
              <a:t>A</a:t>
            </a:r>
          </a:p>
        </p:txBody>
      </p:sp>
      <p:sp>
        <p:nvSpPr>
          <p:cNvPr id="46" name="TextBox 45">
            <a:extLst>
              <a:ext uri="{FF2B5EF4-FFF2-40B4-BE49-F238E27FC236}">
                <a16:creationId xmlns:a16="http://schemas.microsoft.com/office/drawing/2014/main" id="{238C2E55-DDC2-AF44-AC5A-13A9C0CFC84B}"/>
              </a:ext>
            </a:extLst>
          </p:cNvPr>
          <p:cNvSpPr txBox="1"/>
          <p:nvPr/>
        </p:nvSpPr>
        <p:spPr>
          <a:xfrm>
            <a:off x="3814908" y="7011542"/>
            <a:ext cx="291830" cy="401007"/>
          </a:xfrm>
          <a:prstGeom prst="rect">
            <a:avLst/>
          </a:prstGeom>
          <a:noFill/>
        </p:spPr>
        <p:txBody>
          <a:bodyPr wrap="square" rtlCol="0">
            <a:spAutoFit/>
          </a:bodyPr>
          <a:lstStyle/>
          <a:p>
            <a:r>
              <a:rPr lang="en-US" u="sng" dirty="0">
                <a:solidFill>
                  <a:schemeClr val="accent4">
                    <a:lumMod val="75000"/>
                  </a:schemeClr>
                </a:solidFill>
              </a:rPr>
              <a:t>B</a:t>
            </a:r>
          </a:p>
        </p:txBody>
      </p:sp>
      <p:sp>
        <p:nvSpPr>
          <p:cNvPr id="47" name="TextBox 46">
            <a:extLst>
              <a:ext uri="{FF2B5EF4-FFF2-40B4-BE49-F238E27FC236}">
                <a16:creationId xmlns:a16="http://schemas.microsoft.com/office/drawing/2014/main" id="{8B2174C0-F01A-6541-A65A-53BD5D94ED83}"/>
              </a:ext>
            </a:extLst>
          </p:cNvPr>
          <p:cNvSpPr txBox="1"/>
          <p:nvPr/>
        </p:nvSpPr>
        <p:spPr>
          <a:xfrm>
            <a:off x="5212814" y="7000567"/>
            <a:ext cx="291830" cy="401007"/>
          </a:xfrm>
          <a:prstGeom prst="rect">
            <a:avLst/>
          </a:prstGeom>
          <a:noFill/>
        </p:spPr>
        <p:txBody>
          <a:bodyPr wrap="square" rtlCol="0">
            <a:spAutoFit/>
          </a:bodyPr>
          <a:lstStyle/>
          <a:p>
            <a:r>
              <a:rPr lang="en-US" dirty="0"/>
              <a:t>C</a:t>
            </a:r>
          </a:p>
        </p:txBody>
      </p:sp>
      <p:sp>
        <p:nvSpPr>
          <p:cNvPr id="2" name="Rectangle 1">
            <a:extLst>
              <a:ext uri="{FF2B5EF4-FFF2-40B4-BE49-F238E27FC236}">
                <a16:creationId xmlns:a16="http://schemas.microsoft.com/office/drawing/2014/main" id="{6AC4DE6E-6C64-9B4D-B97E-1DE94D789A48}"/>
              </a:ext>
            </a:extLst>
          </p:cNvPr>
          <p:cNvSpPr/>
          <p:nvPr/>
        </p:nvSpPr>
        <p:spPr>
          <a:xfrm>
            <a:off x="1578273" y="2225256"/>
            <a:ext cx="3625948" cy="261610"/>
          </a:xfrm>
          <a:prstGeom prst="rect">
            <a:avLst/>
          </a:prstGeom>
        </p:spPr>
        <p:txBody>
          <a:bodyPr wrap="square">
            <a:spAutoFit/>
          </a:bodyPr>
          <a:lstStyle/>
          <a:p>
            <a:pPr lvl="2"/>
            <a:r>
              <a:rPr lang="en-US" sz="1100" b="1" dirty="0">
                <a:solidFill>
                  <a:schemeClr val="accent4">
                    <a:lumMod val="75000"/>
                  </a:schemeClr>
                </a:solidFill>
                <a:cs typeface="Times New Roman" panose="02020603050405020304" pitchFamily="18" charset="0"/>
              </a:rPr>
              <a:t>3’ – TAC GGC CTT AGC AAT CGT – 5'</a:t>
            </a:r>
          </a:p>
        </p:txBody>
      </p:sp>
      <p:sp>
        <p:nvSpPr>
          <p:cNvPr id="48" name="Oval 47">
            <a:extLst>
              <a:ext uri="{FF2B5EF4-FFF2-40B4-BE49-F238E27FC236}">
                <a16:creationId xmlns:a16="http://schemas.microsoft.com/office/drawing/2014/main" id="{024750D4-8B19-3345-B5EC-832005EA67B4}"/>
              </a:ext>
            </a:extLst>
          </p:cNvPr>
          <p:cNvSpPr/>
          <p:nvPr/>
        </p:nvSpPr>
        <p:spPr>
          <a:xfrm>
            <a:off x="2021493" y="5922535"/>
            <a:ext cx="1086680" cy="1042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1C247C6-090A-984D-A8F3-B6EAF0BE0C13}"/>
              </a:ext>
            </a:extLst>
          </p:cNvPr>
          <p:cNvSpPr/>
          <p:nvPr/>
        </p:nvSpPr>
        <p:spPr>
          <a:xfrm>
            <a:off x="2450498" y="5961091"/>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425589A-2978-5842-A352-882D51C5E50B}"/>
              </a:ext>
            </a:extLst>
          </p:cNvPr>
          <p:cNvSpPr/>
          <p:nvPr/>
        </p:nvSpPr>
        <p:spPr>
          <a:xfrm>
            <a:off x="2450498" y="6700019"/>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471DD2C-9C63-E144-B64E-B7CDBEF98BC7}"/>
              </a:ext>
            </a:extLst>
          </p:cNvPr>
          <p:cNvSpPr/>
          <p:nvPr/>
        </p:nvSpPr>
        <p:spPr>
          <a:xfrm>
            <a:off x="2846289" y="6336189"/>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C193849-D816-6B48-AFF8-B52414DAC097}"/>
              </a:ext>
            </a:extLst>
          </p:cNvPr>
          <p:cNvSpPr/>
          <p:nvPr/>
        </p:nvSpPr>
        <p:spPr>
          <a:xfrm>
            <a:off x="2076396" y="6336189"/>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4DD57A4-F044-554E-BB6D-6CC709DC748E}"/>
              </a:ext>
            </a:extLst>
          </p:cNvPr>
          <p:cNvSpPr/>
          <p:nvPr/>
        </p:nvSpPr>
        <p:spPr>
          <a:xfrm>
            <a:off x="2736561" y="6070819"/>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39D326E-DC7B-F345-B8CF-F16C1BA9579B}"/>
              </a:ext>
            </a:extLst>
          </p:cNvPr>
          <p:cNvSpPr/>
          <p:nvPr/>
        </p:nvSpPr>
        <p:spPr>
          <a:xfrm>
            <a:off x="2736561" y="6599906"/>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2F7A8E7-B2C3-DC49-8517-287FEAFC2619}"/>
              </a:ext>
            </a:extLst>
          </p:cNvPr>
          <p:cNvSpPr/>
          <p:nvPr/>
        </p:nvSpPr>
        <p:spPr>
          <a:xfrm>
            <a:off x="2174976" y="6600022"/>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284878F-1016-CC4C-BAFB-A0ABF1DB3187}"/>
              </a:ext>
            </a:extLst>
          </p:cNvPr>
          <p:cNvSpPr/>
          <p:nvPr/>
        </p:nvSpPr>
        <p:spPr>
          <a:xfrm>
            <a:off x="2164435" y="6070819"/>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CB3B437E-B642-2F4A-BEFE-EEF2E9C990F7}"/>
              </a:ext>
            </a:extLst>
          </p:cNvPr>
          <p:cNvSpPr txBox="1"/>
          <p:nvPr/>
        </p:nvSpPr>
        <p:spPr>
          <a:xfrm>
            <a:off x="2437197" y="5942970"/>
            <a:ext cx="232757" cy="246221"/>
          </a:xfrm>
          <a:prstGeom prst="rect">
            <a:avLst/>
          </a:prstGeom>
          <a:noFill/>
        </p:spPr>
        <p:txBody>
          <a:bodyPr wrap="square" rtlCol="0">
            <a:spAutoFit/>
          </a:bodyPr>
          <a:lstStyle/>
          <a:p>
            <a:r>
              <a:rPr lang="en-US" sz="1000" dirty="0"/>
              <a:t>1</a:t>
            </a:r>
          </a:p>
        </p:txBody>
      </p:sp>
      <p:sp>
        <p:nvSpPr>
          <p:cNvPr id="58" name="TextBox 57">
            <a:extLst>
              <a:ext uri="{FF2B5EF4-FFF2-40B4-BE49-F238E27FC236}">
                <a16:creationId xmlns:a16="http://schemas.microsoft.com/office/drawing/2014/main" id="{B932E3DC-E3CC-7B40-B7B7-D8749F5A6151}"/>
              </a:ext>
            </a:extLst>
          </p:cNvPr>
          <p:cNvSpPr txBox="1"/>
          <p:nvPr/>
        </p:nvSpPr>
        <p:spPr>
          <a:xfrm>
            <a:off x="2731442" y="6062266"/>
            <a:ext cx="232757" cy="246221"/>
          </a:xfrm>
          <a:prstGeom prst="rect">
            <a:avLst/>
          </a:prstGeom>
          <a:noFill/>
        </p:spPr>
        <p:txBody>
          <a:bodyPr wrap="square" rtlCol="0">
            <a:spAutoFit/>
          </a:bodyPr>
          <a:lstStyle/>
          <a:p>
            <a:r>
              <a:rPr lang="en-US" sz="1000" dirty="0"/>
              <a:t>2</a:t>
            </a:r>
          </a:p>
        </p:txBody>
      </p:sp>
      <p:sp>
        <p:nvSpPr>
          <p:cNvPr id="59" name="TextBox 58">
            <a:extLst>
              <a:ext uri="{FF2B5EF4-FFF2-40B4-BE49-F238E27FC236}">
                <a16:creationId xmlns:a16="http://schemas.microsoft.com/office/drawing/2014/main" id="{FE162E18-4329-1941-8180-C0F4CFA2BBAD}"/>
              </a:ext>
            </a:extLst>
          </p:cNvPr>
          <p:cNvSpPr txBox="1"/>
          <p:nvPr/>
        </p:nvSpPr>
        <p:spPr>
          <a:xfrm>
            <a:off x="2832988" y="6330382"/>
            <a:ext cx="232757" cy="246221"/>
          </a:xfrm>
          <a:prstGeom prst="rect">
            <a:avLst/>
          </a:prstGeom>
          <a:noFill/>
        </p:spPr>
        <p:txBody>
          <a:bodyPr wrap="square" rtlCol="0">
            <a:spAutoFit/>
          </a:bodyPr>
          <a:lstStyle/>
          <a:p>
            <a:r>
              <a:rPr lang="en-US" sz="1000" dirty="0"/>
              <a:t>3</a:t>
            </a:r>
          </a:p>
        </p:txBody>
      </p:sp>
      <p:sp>
        <p:nvSpPr>
          <p:cNvPr id="60" name="TextBox 59">
            <a:extLst>
              <a:ext uri="{FF2B5EF4-FFF2-40B4-BE49-F238E27FC236}">
                <a16:creationId xmlns:a16="http://schemas.microsoft.com/office/drawing/2014/main" id="{57617FA4-A37D-A04D-A1A4-33B9F0F7D88C}"/>
              </a:ext>
            </a:extLst>
          </p:cNvPr>
          <p:cNvSpPr txBox="1"/>
          <p:nvPr/>
        </p:nvSpPr>
        <p:spPr>
          <a:xfrm>
            <a:off x="2723260" y="6586523"/>
            <a:ext cx="232757" cy="246221"/>
          </a:xfrm>
          <a:prstGeom prst="rect">
            <a:avLst/>
          </a:prstGeom>
          <a:noFill/>
        </p:spPr>
        <p:txBody>
          <a:bodyPr wrap="square" rtlCol="0">
            <a:spAutoFit/>
          </a:bodyPr>
          <a:lstStyle/>
          <a:p>
            <a:r>
              <a:rPr lang="en-US" sz="1000" dirty="0"/>
              <a:t>4</a:t>
            </a:r>
          </a:p>
        </p:txBody>
      </p:sp>
      <p:sp>
        <p:nvSpPr>
          <p:cNvPr id="61" name="TextBox 60">
            <a:extLst>
              <a:ext uri="{FF2B5EF4-FFF2-40B4-BE49-F238E27FC236}">
                <a16:creationId xmlns:a16="http://schemas.microsoft.com/office/drawing/2014/main" id="{2734020F-2C1B-0341-A4D6-91697242D677}"/>
              </a:ext>
            </a:extLst>
          </p:cNvPr>
          <p:cNvSpPr txBox="1"/>
          <p:nvPr/>
        </p:nvSpPr>
        <p:spPr>
          <a:xfrm>
            <a:off x="2443847" y="6691168"/>
            <a:ext cx="232757" cy="246221"/>
          </a:xfrm>
          <a:prstGeom prst="rect">
            <a:avLst/>
          </a:prstGeom>
          <a:noFill/>
        </p:spPr>
        <p:txBody>
          <a:bodyPr wrap="square" rtlCol="0">
            <a:spAutoFit/>
          </a:bodyPr>
          <a:lstStyle/>
          <a:p>
            <a:r>
              <a:rPr lang="en-US" sz="1000" dirty="0"/>
              <a:t>5</a:t>
            </a:r>
          </a:p>
        </p:txBody>
      </p:sp>
      <p:sp>
        <p:nvSpPr>
          <p:cNvPr id="62" name="TextBox 61">
            <a:extLst>
              <a:ext uri="{FF2B5EF4-FFF2-40B4-BE49-F238E27FC236}">
                <a16:creationId xmlns:a16="http://schemas.microsoft.com/office/drawing/2014/main" id="{D3AE2D0D-6B35-2D49-B607-DD39C80B0759}"/>
              </a:ext>
            </a:extLst>
          </p:cNvPr>
          <p:cNvSpPr txBox="1"/>
          <p:nvPr/>
        </p:nvSpPr>
        <p:spPr>
          <a:xfrm>
            <a:off x="2169370" y="6586523"/>
            <a:ext cx="232757" cy="246221"/>
          </a:xfrm>
          <a:prstGeom prst="rect">
            <a:avLst/>
          </a:prstGeom>
          <a:noFill/>
        </p:spPr>
        <p:txBody>
          <a:bodyPr wrap="square" rtlCol="0">
            <a:spAutoFit/>
          </a:bodyPr>
          <a:lstStyle/>
          <a:p>
            <a:r>
              <a:rPr lang="en-US" sz="1000" dirty="0"/>
              <a:t>6</a:t>
            </a:r>
          </a:p>
        </p:txBody>
      </p:sp>
      <p:sp>
        <p:nvSpPr>
          <p:cNvPr id="63" name="TextBox 62">
            <a:extLst>
              <a:ext uri="{FF2B5EF4-FFF2-40B4-BE49-F238E27FC236}">
                <a16:creationId xmlns:a16="http://schemas.microsoft.com/office/drawing/2014/main" id="{D6127580-5FC4-EC40-B669-8AFC0E5F6E50}"/>
              </a:ext>
            </a:extLst>
          </p:cNvPr>
          <p:cNvSpPr txBox="1"/>
          <p:nvPr/>
        </p:nvSpPr>
        <p:spPr>
          <a:xfrm>
            <a:off x="2059744" y="6322806"/>
            <a:ext cx="232757" cy="246221"/>
          </a:xfrm>
          <a:prstGeom prst="rect">
            <a:avLst/>
          </a:prstGeom>
          <a:noFill/>
        </p:spPr>
        <p:txBody>
          <a:bodyPr wrap="square" rtlCol="0">
            <a:spAutoFit/>
          </a:bodyPr>
          <a:lstStyle/>
          <a:p>
            <a:r>
              <a:rPr lang="en-US" sz="1000" dirty="0"/>
              <a:t>7</a:t>
            </a:r>
          </a:p>
        </p:txBody>
      </p:sp>
      <p:sp>
        <p:nvSpPr>
          <p:cNvPr id="64" name="TextBox 63">
            <a:extLst>
              <a:ext uri="{FF2B5EF4-FFF2-40B4-BE49-F238E27FC236}">
                <a16:creationId xmlns:a16="http://schemas.microsoft.com/office/drawing/2014/main" id="{5BB364CC-1E81-F946-ABBB-0BFE84E8D272}"/>
              </a:ext>
            </a:extLst>
          </p:cNvPr>
          <p:cNvSpPr txBox="1"/>
          <p:nvPr/>
        </p:nvSpPr>
        <p:spPr>
          <a:xfrm>
            <a:off x="2154602" y="6056360"/>
            <a:ext cx="232757" cy="246221"/>
          </a:xfrm>
          <a:prstGeom prst="rect">
            <a:avLst/>
          </a:prstGeom>
          <a:noFill/>
        </p:spPr>
        <p:txBody>
          <a:bodyPr wrap="square" rtlCol="0">
            <a:spAutoFit/>
          </a:bodyPr>
          <a:lstStyle/>
          <a:p>
            <a:r>
              <a:rPr lang="en-US" sz="1000" dirty="0"/>
              <a:t>8</a:t>
            </a:r>
          </a:p>
        </p:txBody>
      </p:sp>
      <p:grpSp>
        <p:nvGrpSpPr>
          <p:cNvPr id="65" name="Group 64">
            <a:extLst>
              <a:ext uri="{FF2B5EF4-FFF2-40B4-BE49-F238E27FC236}">
                <a16:creationId xmlns:a16="http://schemas.microsoft.com/office/drawing/2014/main" id="{70D936A6-3EEC-5341-BA5A-A8B1C1D48037}"/>
              </a:ext>
            </a:extLst>
          </p:cNvPr>
          <p:cNvGrpSpPr/>
          <p:nvPr/>
        </p:nvGrpSpPr>
        <p:grpSpPr>
          <a:xfrm>
            <a:off x="3433519" y="5918101"/>
            <a:ext cx="1086680" cy="1042311"/>
            <a:chOff x="2173893" y="5625743"/>
            <a:chExt cx="1086680" cy="1042311"/>
          </a:xfrm>
        </p:grpSpPr>
        <p:sp>
          <p:nvSpPr>
            <p:cNvPr id="66" name="Oval 65">
              <a:extLst>
                <a:ext uri="{FF2B5EF4-FFF2-40B4-BE49-F238E27FC236}">
                  <a16:creationId xmlns:a16="http://schemas.microsoft.com/office/drawing/2014/main" id="{57F95BF7-355D-DC40-8607-078AEFC53448}"/>
                </a:ext>
              </a:extLst>
            </p:cNvPr>
            <p:cNvSpPr/>
            <p:nvPr/>
          </p:nvSpPr>
          <p:spPr>
            <a:xfrm>
              <a:off x="2173893" y="5625743"/>
              <a:ext cx="1086680" cy="1042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BC5405-294C-BB44-9946-CA522D001A0D}"/>
                </a:ext>
              </a:extLst>
            </p:cNvPr>
            <p:cNvSpPr/>
            <p:nvPr/>
          </p:nvSpPr>
          <p:spPr>
            <a:xfrm>
              <a:off x="2602898" y="5664299"/>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D0F87FF-E451-0148-9DE5-7DDC962825FE}"/>
                </a:ext>
              </a:extLst>
            </p:cNvPr>
            <p:cNvSpPr/>
            <p:nvPr/>
          </p:nvSpPr>
          <p:spPr>
            <a:xfrm>
              <a:off x="2602898" y="6403227"/>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D5EF7EB-42DA-7948-906D-F17AD300CA77}"/>
                </a:ext>
              </a:extLst>
            </p:cNvPr>
            <p:cNvSpPr/>
            <p:nvPr/>
          </p:nvSpPr>
          <p:spPr>
            <a:xfrm>
              <a:off x="2998689" y="6039397"/>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CBC9B6A-720D-A047-9887-2BBA96523E0A}"/>
                </a:ext>
              </a:extLst>
            </p:cNvPr>
            <p:cNvSpPr/>
            <p:nvPr/>
          </p:nvSpPr>
          <p:spPr>
            <a:xfrm>
              <a:off x="2228796" y="6039397"/>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3C1BF7A-BF91-644A-871A-9D3DCC630B94}"/>
                </a:ext>
              </a:extLst>
            </p:cNvPr>
            <p:cNvSpPr/>
            <p:nvPr/>
          </p:nvSpPr>
          <p:spPr>
            <a:xfrm>
              <a:off x="2888961" y="577402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36C756A3-E334-5B4F-9C8D-D781E60BCD0B}"/>
                </a:ext>
              </a:extLst>
            </p:cNvPr>
            <p:cNvSpPr/>
            <p:nvPr/>
          </p:nvSpPr>
          <p:spPr>
            <a:xfrm>
              <a:off x="2888961" y="6303114"/>
              <a:ext cx="219456" cy="219456"/>
            </a:xfrm>
            <a:prstGeom prst="ellipse">
              <a:avLst/>
            </a:prstGeom>
            <a:solidFill>
              <a:srgbClr val="B28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0845DC4-E624-A943-AFBC-5D8309EE242D}"/>
                </a:ext>
              </a:extLst>
            </p:cNvPr>
            <p:cNvSpPr/>
            <p:nvPr/>
          </p:nvSpPr>
          <p:spPr>
            <a:xfrm>
              <a:off x="2327376" y="6303230"/>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6A52541-20B1-9B41-A9CE-1E14A73E03F2}"/>
                </a:ext>
              </a:extLst>
            </p:cNvPr>
            <p:cNvSpPr/>
            <p:nvPr/>
          </p:nvSpPr>
          <p:spPr>
            <a:xfrm>
              <a:off x="2316835" y="5774027"/>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865CFDB-9F87-5B4D-8EC3-D6DB1EEB91F1}"/>
                </a:ext>
              </a:extLst>
            </p:cNvPr>
            <p:cNvSpPr txBox="1"/>
            <p:nvPr/>
          </p:nvSpPr>
          <p:spPr>
            <a:xfrm>
              <a:off x="2589597" y="5646178"/>
              <a:ext cx="232757" cy="246221"/>
            </a:xfrm>
            <a:prstGeom prst="rect">
              <a:avLst/>
            </a:prstGeom>
            <a:noFill/>
          </p:spPr>
          <p:txBody>
            <a:bodyPr wrap="square" rtlCol="0">
              <a:spAutoFit/>
            </a:bodyPr>
            <a:lstStyle/>
            <a:p>
              <a:r>
                <a:rPr lang="en-US" sz="1000" dirty="0"/>
                <a:t>1</a:t>
              </a:r>
            </a:p>
          </p:txBody>
        </p:sp>
        <p:sp>
          <p:nvSpPr>
            <p:cNvPr id="76" name="TextBox 75">
              <a:extLst>
                <a:ext uri="{FF2B5EF4-FFF2-40B4-BE49-F238E27FC236}">
                  <a16:creationId xmlns:a16="http://schemas.microsoft.com/office/drawing/2014/main" id="{EDA74E52-4047-974D-ADA4-06EA23F61E4B}"/>
                </a:ext>
              </a:extLst>
            </p:cNvPr>
            <p:cNvSpPr txBox="1"/>
            <p:nvPr/>
          </p:nvSpPr>
          <p:spPr>
            <a:xfrm>
              <a:off x="2883842" y="5765474"/>
              <a:ext cx="232757" cy="246221"/>
            </a:xfrm>
            <a:prstGeom prst="rect">
              <a:avLst/>
            </a:prstGeom>
            <a:noFill/>
          </p:spPr>
          <p:txBody>
            <a:bodyPr wrap="square" rtlCol="0">
              <a:spAutoFit/>
            </a:bodyPr>
            <a:lstStyle/>
            <a:p>
              <a:r>
                <a:rPr lang="en-US" sz="1000" dirty="0"/>
                <a:t>2</a:t>
              </a:r>
            </a:p>
          </p:txBody>
        </p:sp>
        <p:sp>
          <p:nvSpPr>
            <p:cNvPr id="77" name="TextBox 76">
              <a:extLst>
                <a:ext uri="{FF2B5EF4-FFF2-40B4-BE49-F238E27FC236}">
                  <a16:creationId xmlns:a16="http://schemas.microsoft.com/office/drawing/2014/main" id="{2DD64D69-CC52-F941-80E3-0E0D0C5F439B}"/>
                </a:ext>
              </a:extLst>
            </p:cNvPr>
            <p:cNvSpPr txBox="1"/>
            <p:nvPr/>
          </p:nvSpPr>
          <p:spPr>
            <a:xfrm>
              <a:off x="2985386" y="6033590"/>
              <a:ext cx="232757" cy="246221"/>
            </a:xfrm>
            <a:prstGeom prst="rect">
              <a:avLst/>
            </a:prstGeom>
            <a:noFill/>
          </p:spPr>
          <p:txBody>
            <a:bodyPr wrap="square" rtlCol="0">
              <a:spAutoFit/>
            </a:bodyPr>
            <a:lstStyle/>
            <a:p>
              <a:r>
                <a:rPr lang="en-US" sz="1000" dirty="0"/>
                <a:t>3</a:t>
              </a:r>
            </a:p>
          </p:txBody>
        </p:sp>
        <p:sp>
          <p:nvSpPr>
            <p:cNvPr id="78" name="TextBox 77">
              <a:extLst>
                <a:ext uri="{FF2B5EF4-FFF2-40B4-BE49-F238E27FC236}">
                  <a16:creationId xmlns:a16="http://schemas.microsoft.com/office/drawing/2014/main" id="{2650D5AF-038A-464E-8A01-379269833C3B}"/>
                </a:ext>
              </a:extLst>
            </p:cNvPr>
            <p:cNvSpPr txBox="1"/>
            <p:nvPr/>
          </p:nvSpPr>
          <p:spPr>
            <a:xfrm>
              <a:off x="2875660" y="6289731"/>
              <a:ext cx="232757" cy="246221"/>
            </a:xfrm>
            <a:prstGeom prst="rect">
              <a:avLst/>
            </a:prstGeom>
            <a:noFill/>
          </p:spPr>
          <p:txBody>
            <a:bodyPr wrap="square" rtlCol="0">
              <a:spAutoFit/>
            </a:bodyPr>
            <a:lstStyle/>
            <a:p>
              <a:r>
                <a:rPr lang="en-US" sz="1000" dirty="0"/>
                <a:t>4</a:t>
              </a:r>
            </a:p>
          </p:txBody>
        </p:sp>
        <p:sp>
          <p:nvSpPr>
            <p:cNvPr id="79" name="TextBox 78">
              <a:extLst>
                <a:ext uri="{FF2B5EF4-FFF2-40B4-BE49-F238E27FC236}">
                  <a16:creationId xmlns:a16="http://schemas.microsoft.com/office/drawing/2014/main" id="{7A00EA14-926C-EF49-9FCC-19EDA15C5E01}"/>
                </a:ext>
              </a:extLst>
            </p:cNvPr>
            <p:cNvSpPr txBox="1"/>
            <p:nvPr/>
          </p:nvSpPr>
          <p:spPr>
            <a:xfrm>
              <a:off x="2596247" y="6394376"/>
              <a:ext cx="232757" cy="246221"/>
            </a:xfrm>
            <a:prstGeom prst="rect">
              <a:avLst/>
            </a:prstGeom>
            <a:noFill/>
          </p:spPr>
          <p:txBody>
            <a:bodyPr wrap="square" rtlCol="0">
              <a:spAutoFit/>
            </a:bodyPr>
            <a:lstStyle/>
            <a:p>
              <a:r>
                <a:rPr lang="en-US" sz="1000" dirty="0"/>
                <a:t>5</a:t>
              </a:r>
            </a:p>
          </p:txBody>
        </p:sp>
        <p:sp>
          <p:nvSpPr>
            <p:cNvPr id="80" name="TextBox 79">
              <a:extLst>
                <a:ext uri="{FF2B5EF4-FFF2-40B4-BE49-F238E27FC236}">
                  <a16:creationId xmlns:a16="http://schemas.microsoft.com/office/drawing/2014/main" id="{C6FB1A6D-C69B-E249-B002-32791BF01FAE}"/>
                </a:ext>
              </a:extLst>
            </p:cNvPr>
            <p:cNvSpPr txBox="1"/>
            <p:nvPr/>
          </p:nvSpPr>
          <p:spPr>
            <a:xfrm>
              <a:off x="2321770" y="6289731"/>
              <a:ext cx="232757" cy="246221"/>
            </a:xfrm>
            <a:prstGeom prst="rect">
              <a:avLst/>
            </a:prstGeom>
            <a:noFill/>
          </p:spPr>
          <p:txBody>
            <a:bodyPr wrap="square" rtlCol="0">
              <a:spAutoFit/>
            </a:bodyPr>
            <a:lstStyle/>
            <a:p>
              <a:r>
                <a:rPr lang="en-US" sz="1000" dirty="0"/>
                <a:t>6</a:t>
              </a:r>
            </a:p>
          </p:txBody>
        </p:sp>
        <p:sp>
          <p:nvSpPr>
            <p:cNvPr id="81" name="TextBox 80">
              <a:extLst>
                <a:ext uri="{FF2B5EF4-FFF2-40B4-BE49-F238E27FC236}">
                  <a16:creationId xmlns:a16="http://schemas.microsoft.com/office/drawing/2014/main" id="{A5874825-ADA7-DE44-A6D9-B0C7255AE20B}"/>
                </a:ext>
              </a:extLst>
            </p:cNvPr>
            <p:cNvSpPr txBox="1"/>
            <p:nvPr/>
          </p:nvSpPr>
          <p:spPr>
            <a:xfrm>
              <a:off x="2220611" y="6024361"/>
              <a:ext cx="232757" cy="246221"/>
            </a:xfrm>
            <a:prstGeom prst="rect">
              <a:avLst/>
            </a:prstGeom>
            <a:noFill/>
          </p:spPr>
          <p:txBody>
            <a:bodyPr wrap="square" rtlCol="0">
              <a:spAutoFit/>
            </a:bodyPr>
            <a:lstStyle/>
            <a:p>
              <a:r>
                <a:rPr lang="en-US" sz="1000" dirty="0"/>
                <a:t>7</a:t>
              </a:r>
            </a:p>
          </p:txBody>
        </p:sp>
        <p:sp>
          <p:nvSpPr>
            <p:cNvPr id="82" name="TextBox 81">
              <a:extLst>
                <a:ext uri="{FF2B5EF4-FFF2-40B4-BE49-F238E27FC236}">
                  <a16:creationId xmlns:a16="http://schemas.microsoft.com/office/drawing/2014/main" id="{25327BDC-698D-7649-BF0C-8F9B7E8D4BD7}"/>
                </a:ext>
              </a:extLst>
            </p:cNvPr>
            <p:cNvSpPr txBox="1"/>
            <p:nvPr/>
          </p:nvSpPr>
          <p:spPr>
            <a:xfrm>
              <a:off x="2307002" y="5759568"/>
              <a:ext cx="232757" cy="246221"/>
            </a:xfrm>
            <a:prstGeom prst="rect">
              <a:avLst/>
            </a:prstGeom>
            <a:noFill/>
          </p:spPr>
          <p:txBody>
            <a:bodyPr wrap="square" rtlCol="0">
              <a:spAutoFit/>
            </a:bodyPr>
            <a:lstStyle/>
            <a:p>
              <a:r>
                <a:rPr lang="en-US" sz="1000" dirty="0"/>
                <a:t>8</a:t>
              </a:r>
            </a:p>
          </p:txBody>
        </p:sp>
      </p:grpSp>
      <p:sp>
        <p:nvSpPr>
          <p:cNvPr id="83" name="Oval 82">
            <a:extLst>
              <a:ext uri="{FF2B5EF4-FFF2-40B4-BE49-F238E27FC236}">
                <a16:creationId xmlns:a16="http://schemas.microsoft.com/office/drawing/2014/main" id="{1F52476C-2230-D94E-9942-8F490FB7CB2E}"/>
              </a:ext>
            </a:extLst>
          </p:cNvPr>
          <p:cNvSpPr/>
          <p:nvPr/>
        </p:nvSpPr>
        <p:spPr>
          <a:xfrm>
            <a:off x="4841332" y="5951336"/>
            <a:ext cx="1086680" cy="1042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574ABFA-0DA2-604D-AE78-32CD498F86AF}"/>
              </a:ext>
            </a:extLst>
          </p:cNvPr>
          <p:cNvSpPr/>
          <p:nvPr/>
        </p:nvSpPr>
        <p:spPr>
          <a:xfrm>
            <a:off x="5270337" y="5989892"/>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24E725E-C8E9-B645-A962-A0109DBADF6F}"/>
              </a:ext>
            </a:extLst>
          </p:cNvPr>
          <p:cNvSpPr/>
          <p:nvPr/>
        </p:nvSpPr>
        <p:spPr>
          <a:xfrm>
            <a:off x="5270337" y="6728820"/>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6BAAB44-D339-CC46-9B72-7E225D8F6151}"/>
              </a:ext>
            </a:extLst>
          </p:cNvPr>
          <p:cNvSpPr/>
          <p:nvPr/>
        </p:nvSpPr>
        <p:spPr>
          <a:xfrm>
            <a:off x="5666128" y="6364990"/>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E37D6772-DA67-3948-B713-1BFF64A87A03}"/>
              </a:ext>
            </a:extLst>
          </p:cNvPr>
          <p:cNvSpPr/>
          <p:nvPr/>
        </p:nvSpPr>
        <p:spPr>
          <a:xfrm>
            <a:off x="4896235" y="6364990"/>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76A2EE1-50C4-894A-90EE-90BCA6F8E23E}"/>
              </a:ext>
            </a:extLst>
          </p:cNvPr>
          <p:cNvSpPr/>
          <p:nvPr/>
        </p:nvSpPr>
        <p:spPr>
          <a:xfrm>
            <a:off x="5556400" y="6099620"/>
            <a:ext cx="219456" cy="21945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AA116DA-0393-2E44-917A-CB01749BC007}"/>
              </a:ext>
            </a:extLst>
          </p:cNvPr>
          <p:cNvSpPr/>
          <p:nvPr/>
        </p:nvSpPr>
        <p:spPr>
          <a:xfrm>
            <a:off x="5556400" y="6628707"/>
            <a:ext cx="219456"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C258185-5B90-3049-A736-74F51B837695}"/>
              </a:ext>
            </a:extLst>
          </p:cNvPr>
          <p:cNvSpPr/>
          <p:nvPr/>
        </p:nvSpPr>
        <p:spPr>
          <a:xfrm>
            <a:off x="4994815" y="6628823"/>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E9F934E-D8F8-1749-994B-2F88886324BC}"/>
              </a:ext>
            </a:extLst>
          </p:cNvPr>
          <p:cNvSpPr/>
          <p:nvPr/>
        </p:nvSpPr>
        <p:spPr>
          <a:xfrm>
            <a:off x="4984274" y="6099620"/>
            <a:ext cx="219456" cy="2194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087249AE-324C-DA4C-A444-925CC5F3500A}"/>
              </a:ext>
            </a:extLst>
          </p:cNvPr>
          <p:cNvSpPr txBox="1"/>
          <p:nvPr/>
        </p:nvSpPr>
        <p:spPr>
          <a:xfrm>
            <a:off x="5257036" y="5971771"/>
            <a:ext cx="232757" cy="246221"/>
          </a:xfrm>
          <a:prstGeom prst="rect">
            <a:avLst/>
          </a:prstGeom>
          <a:noFill/>
        </p:spPr>
        <p:txBody>
          <a:bodyPr wrap="square" rtlCol="0">
            <a:spAutoFit/>
          </a:bodyPr>
          <a:lstStyle/>
          <a:p>
            <a:r>
              <a:rPr lang="en-US" sz="1000" dirty="0"/>
              <a:t>1</a:t>
            </a:r>
          </a:p>
        </p:txBody>
      </p:sp>
      <p:sp>
        <p:nvSpPr>
          <p:cNvPr id="93" name="TextBox 92">
            <a:extLst>
              <a:ext uri="{FF2B5EF4-FFF2-40B4-BE49-F238E27FC236}">
                <a16:creationId xmlns:a16="http://schemas.microsoft.com/office/drawing/2014/main" id="{2920BEB3-1BAB-ED44-BD86-511E08223AC4}"/>
              </a:ext>
            </a:extLst>
          </p:cNvPr>
          <p:cNvSpPr txBox="1"/>
          <p:nvPr/>
        </p:nvSpPr>
        <p:spPr>
          <a:xfrm>
            <a:off x="5551281" y="6091067"/>
            <a:ext cx="232757" cy="246221"/>
          </a:xfrm>
          <a:prstGeom prst="rect">
            <a:avLst/>
          </a:prstGeom>
          <a:noFill/>
        </p:spPr>
        <p:txBody>
          <a:bodyPr wrap="square" rtlCol="0">
            <a:spAutoFit/>
          </a:bodyPr>
          <a:lstStyle/>
          <a:p>
            <a:r>
              <a:rPr lang="en-US" sz="1000" dirty="0"/>
              <a:t>2</a:t>
            </a:r>
          </a:p>
        </p:txBody>
      </p:sp>
      <p:sp>
        <p:nvSpPr>
          <p:cNvPr id="94" name="TextBox 93">
            <a:extLst>
              <a:ext uri="{FF2B5EF4-FFF2-40B4-BE49-F238E27FC236}">
                <a16:creationId xmlns:a16="http://schemas.microsoft.com/office/drawing/2014/main" id="{41EBF8DC-6676-6A4A-A7E7-FF23200C2581}"/>
              </a:ext>
            </a:extLst>
          </p:cNvPr>
          <p:cNvSpPr txBox="1"/>
          <p:nvPr/>
        </p:nvSpPr>
        <p:spPr>
          <a:xfrm>
            <a:off x="5661142" y="6359183"/>
            <a:ext cx="232757" cy="246221"/>
          </a:xfrm>
          <a:prstGeom prst="rect">
            <a:avLst/>
          </a:prstGeom>
          <a:noFill/>
        </p:spPr>
        <p:txBody>
          <a:bodyPr wrap="square" rtlCol="0">
            <a:spAutoFit/>
          </a:bodyPr>
          <a:lstStyle/>
          <a:p>
            <a:r>
              <a:rPr lang="en-US" sz="1000" dirty="0"/>
              <a:t>3</a:t>
            </a:r>
          </a:p>
        </p:txBody>
      </p:sp>
      <p:sp>
        <p:nvSpPr>
          <p:cNvPr id="95" name="TextBox 94">
            <a:extLst>
              <a:ext uri="{FF2B5EF4-FFF2-40B4-BE49-F238E27FC236}">
                <a16:creationId xmlns:a16="http://schemas.microsoft.com/office/drawing/2014/main" id="{534B80C0-26B5-4D45-AC82-FBB2A536A2E0}"/>
              </a:ext>
            </a:extLst>
          </p:cNvPr>
          <p:cNvSpPr txBox="1"/>
          <p:nvPr/>
        </p:nvSpPr>
        <p:spPr>
          <a:xfrm>
            <a:off x="5543099" y="6615324"/>
            <a:ext cx="232757" cy="246221"/>
          </a:xfrm>
          <a:prstGeom prst="rect">
            <a:avLst/>
          </a:prstGeom>
          <a:noFill/>
        </p:spPr>
        <p:txBody>
          <a:bodyPr wrap="square" rtlCol="0">
            <a:spAutoFit/>
          </a:bodyPr>
          <a:lstStyle/>
          <a:p>
            <a:r>
              <a:rPr lang="en-US" sz="1000" dirty="0"/>
              <a:t>4</a:t>
            </a:r>
          </a:p>
        </p:txBody>
      </p:sp>
      <p:sp>
        <p:nvSpPr>
          <p:cNvPr id="96" name="TextBox 95">
            <a:extLst>
              <a:ext uri="{FF2B5EF4-FFF2-40B4-BE49-F238E27FC236}">
                <a16:creationId xmlns:a16="http://schemas.microsoft.com/office/drawing/2014/main" id="{C6118DCA-A63A-6C4F-BF7E-FACE6ECF885D}"/>
              </a:ext>
            </a:extLst>
          </p:cNvPr>
          <p:cNvSpPr txBox="1"/>
          <p:nvPr/>
        </p:nvSpPr>
        <p:spPr>
          <a:xfrm>
            <a:off x="5263686" y="6719969"/>
            <a:ext cx="232757" cy="246221"/>
          </a:xfrm>
          <a:prstGeom prst="rect">
            <a:avLst/>
          </a:prstGeom>
          <a:noFill/>
        </p:spPr>
        <p:txBody>
          <a:bodyPr wrap="square" rtlCol="0">
            <a:spAutoFit/>
          </a:bodyPr>
          <a:lstStyle/>
          <a:p>
            <a:r>
              <a:rPr lang="en-US" sz="1000" dirty="0"/>
              <a:t>5</a:t>
            </a:r>
          </a:p>
        </p:txBody>
      </p:sp>
      <p:sp>
        <p:nvSpPr>
          <p:cNvPr id="97" name="TextBox 96">
            <a:extLst>
              <a:ext uri="{FF2B5EF4-FFF2-40B4-BE49-F238E27FC236}">
                <a16:creationId xmlns:a16="http://schemas.microsoft.com/office/drawing/2014/main" id="{A1054B08-3CB5-BD4B-AB67-D69EE2AF7AA8}"/>
              </a:ext>
            </a:extLst>
          </p:cNvPr>
          <p:cNvSpPr txBox="1"/>
          <p:nvPr/>
        </p:nvSpPr>
        <p:spPr>
          <a:xfrm>
            <a:off x="4980900" y="6615324"/>
            <a:ext cx="232757" cy="246221"/>
          </a:xfrm>
          <a:prstGeom prst="rect">
            <a:avLst/>
          </a:prstGeom>
          <a:noFill/>
        </p:spPr>
        <p:txBody>
          <a:bodyPr wrap="square" rtlCol="0">
            <a:spAutoFit/>
          </a:bodyPr>
          <a:lstStyle/>
          <a:p>
            <a:r>
              <a:rPr lang="en-US" sz="1000" dirty="0"/>
              <a:t>6</a:t>
            </a:r>
          </a:p>
        </p:txBody>
      </p:sp>
      <p:sp>
        <p:nvSpPr>
          <p:cNvPr id="98" name="TextBox 97">
            <a:extLst>
              <a:ext uri="{FF2B5EF4-FFF2-40B4-BE49-F238E27FC236}">
                <a16:creationId xmlns:a16="http://schemas.microsoft.com/office/drawing/2014/main" id="{2AD18B33-2001-C94B-B1D2-E4519A2DB93C}"/>
              </a:ext>
            </a:extLst>
          </p:cNvPr>
          <p:cNvSpPr txBox="1"/>
          <p:nvPr/>
        </p:nvSpPr>
        <p:spPr>
          <a:xfrm>
            <a:off x="4887897" y="6351607"/>
            <a:ext cx="232757" cy="246221"/>
          </a:xfrm>
          <a:prstGeom prst="rect">
            <a:avLst/>
          </a:prstGeom>
          <a:noFill/>
        </p:spPr>
        <p:txBody>
          <a:bodyPr wrap="square" rtlCol="0">
            <a:spAutoFit/>
          </a:bodyPr>
          <a:lstStyle/>
          <a:p>
            <a:r>
              <a:rPr lang="en-US" sz="1000" dirty="0"/>
              <a:t>7</a:t>
            </a:r>
          </a:p>
        </p:txBody>
      </p:sp>
      <p:sp>
        <p:nvSpPr>
          <p:cNvPr id="99" name="TextBox 98">
            <a:extLst>
              <a:ext uri="{FF2B5EF4-FFF2-40B4-BE49-F238E27FC236}">
                <a16:creationId xmlns:a16="http://schemas.microsoft.com/office/drawing/2014/main" id="{CBE3FE82-6DEA-1D45-9FB4-60FD328423EE}"/>
              </a:ext>
            </a:extLst>
          </p:cNvPr>
          <p:cNvSpPr txBox="1"/>
          <p:nvPr/>
        </p:nvSpPr>
        <p:spPr>
          <a:xfrm>
            <a:off x="4974443" y="6085161"/>
            <a:ext cx="232757" cy="246221"/>
          </a:xfrm>
          <a:prstGeom prst="rect">
            <a:avLst/>
          </a:prstGeom>
          <a:noFill/>
        </p:spPr>
        <p:txBody>
          <a:bodyPr wrap="square" rtlCol="0">
            <a:spAutoFit/>
          </a:bodyPr>
          <a:lstStyle/>
          <a:p>
            <a:r>
              <a:rPr lang="en-US" sz="1000" dirty="0"/>
              <a:t>8</a:t>
            </a:r>
          </a:p>
        </p:txBody>
      </p:sp>
      <p:sp>
        <p:nvSpPr>
          <p:cNvPr id="100" name="Rectangle 99">
            <a:extLst>
              <a:ext uri="{FF2B5EF4-FFF2-40B4-BE49-F238E27FC236}">
                <a16:creationId xmlns:a16="http://schemas.microsoft.com/office/drawing/2014/main" id="{AFEF9BAC-803F-8942-99C3-4444181F33ED}"/>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101" name="Picture 100">
            <a:extLst>
              <a:ext uri="{FF2B5EF4-FFF2-40B4-BE49-F238E27FC236}">
                <a16:creationId xmlns:a16="http://schemas.microsoft.com/office/drawing/2014/main" id="{395A460F-B375-DC41-BF7F-857F2C65BCE5}"/>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353660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84108-B125-464E-BEB6-E0BE23ACD90E}"/>
              </a:ext>
            </a:extLst>
          </p:cNvPr>
          <p:cNvSpPr/>
          <p:nvPr/>
        </p:nvSpPr>
        <p:spPr>
          <a:xfrm>
            <a:off x="1382144" y="945586"/>
            <a:ext cx="4773622" cy="3200876"/>
          </a:xfrm>
          <a:prstGeom prst="rect">
            <a:avLst/>
          </a:prstGeom>
        </p:spPr>
        <p:txBody>
          <a:bodyPr wrap="square">
            <a:spAutoFit/>
          </a:bodyPr>
          <a:lstStyle/>
          <a:p>
            <a:pPr algn="just"/>
            <a:endParaRPr lang="en-US" sz="1200" b="1" dirty="0">
              <a:cs typeface="Times New Roman"/>
            </a:endParaRPr>
          </a:p>
          <a:p>
            <a:pPr lvl="1" algn="just"/>
            <a:r>
              <a:rPr lang="en-US" sz="1200" b="1" dirty="0">
                <a:cs typeface="Times New Roman"/>
              </a:rPr>
              <a:t>Prior to lab:</a:t>
            </a:r>
          </a:p>
          <a:p>
            <a:pPr marL="1190274" lvl="2" indent="-171450">
              <a:buFont typeface="Wingdings" pitchFamily="2" charset="2"/>
              <a:buChar char="q"/>
            </a:pPr>
            <a:r>
              <a:rPr lang="en-US" sz="1100" dirty="0">
                <a:cs typeface="Times New Roman" panose="02020603050405020304" pitchFamily="18" charset="0"/>
              </a:rPr>
              <a:t> Obtain +/- </a:t>
            </a:r>
            <a:r>
              <a:rPr lang="en-US" sz="1100" i="1" dirty="0">
                <a:cs typeface="Times New Roman" panose="02020603050405020304" pitchFamily="18" charset="0"/>
              </a:rPr>
              <a:t>Drosophila</a:t>
            </a:r>
            <a:r>
              <a:rPr lang="en-US" sz="1100" dirty="0">
                <a:cs typeface="Times New Roman" panose="02020603050405020304" pitchFamily="18" charset="0"/>
              </a:rPr>
              <a:t> controls </a:t>
            </a:r>
          </a:p>
          <a:p>
            <a:pPr marL="1190274" lvl="2" indent="-171450">
              <a:buFont typeface="Wingdings" pitchFamily="2" charset="2"/>
              <a:buChar char="q"/>
            </a:pPr>
            <a:r>
              <a:rPr lang="en-US" sz="1100" dirty="0">
                <a:cs typeface="Times New Roman" panose="02020603050405020304" pitchFamily="18" charset="0"/>
              </a:rPr>
              <a:t> Prepare buffers</a:t>
            </a:r>
          </a:p>
          <a:p>
            <a:pPr marL="1699687" lvl="3" indent="-171450">
              <a:buFont typeface="Wingdings" pitchFamily="2" charset="2"/>
              <a:buChar char="q"/>
            </a:pPr>
            <a:r>
              <a:rPr lang="en-US" sz="1100" dirty="0">
                <a:cs typeface="Times New Roman" panose="02020603050405020304" pitchFamily="18" charset="0"/>
              </a:rPr>
              <a:t>Cell Lysis Buffer</a:t>
            </a:r>
          </a:p>
          <a:p>
            <a:pPr marL="1699687" lvl="3" indent="-171450">
              <a:buFont typeface="Wingdings" pitchFamily="2" charset="2"/>
              <a:buChar char="q"/>
            </a:pPr>
            <a:r>
              <a:rPr lang="en-US" sz="1100" dirty="0">
                <a:cs typeface="Times New Roman" panose="02020603050405020304" pitchFamily="18" charset="0"/>
              </a:rPr>
              <a:t>DNA Elution Buffer</a:t>
            </a:r>
          </a:p>
          <a:p>
            <a:pPr marL="1190274" lvl="2" indent="-171450">
              <a:buFont typeface="Wingdings" pitchFamily="2" charset="2"/>
              <a:buChar char="q"/>
            </a:pPr>
            <a:r>
              <a:rPr lang="en-US" sz="1100" dirty="0">
                <a:cs typeface="Times New Roman" panose="02020603050405020304" pitchFamily="18" charset="0"/>
              </a:rPr>
              <a:t>Aliquot 1 ml of each reagent per group*</a:t>
            </a:r>
          </a:p>
          <a:p>
            <a:pPr marL="1699687" lvl="3" indent="-171450">
              <a:buFont typeface="Wingdings" pitchFamily="2" charset="2"/>
              <a:buChar char="q"/>
            </a:pPr>
            <a:r>
              <a:rPr lang="en-US" sz="1100" dirty="0">
                <a:cs typeface="Times New Roman" panose="02020603050405020304" pitchFamily="18" charset="0"/>
              </a:rPr>
              <a:t>Edwards buffer</a:t>
            </a:r>
          </a:p>
          <a:p>
            <a:pPr marL="1699687" lvl="3" indent="-171450">
              <a:buFont typeface="Wingdings" pitchFamily="2" charset="2"/>
              <a:buChar char="q"/>
            </a:pPr>
            <a:r>
              <a:rPr lang="en-US" sz="1100" dirty="0">
                <a:cs typeface="Times New Roman" panose="02020603050405020304" pitchFamily="18" charset="0"/>
              </a:rPr>
              <a:t>Isopropanol</a:t>
            </a:r>
          </a:p>
          <a:p>
            <a:pPr marL="1699687" lvl="3" indent="-171450">
              <a:buFont typeface="Wingdings" pitchFamily="2" charset="2"/>
              <a:buChar char="q"/>
            </a:pPr>
            <a:r>
              <a:rPr lang="en-US" sz="1100" dirty="0">
                <a:cs typeface="Times New Roman" panose="02020603050405020304" pitchFamily="18" charset="0"/>
              </a:rPr>
              <a:t>70% ethanol</a:t>
            </a:r>
          </a:p>
          <a:p>
            <a:pPr marL="1699687" lvl="3" indent="-171450">
              <a:buFont typeface="Wingdings" pitchFamily="2" charset="2"/>
              <a:buChar char="q"/>
            </a:pPr>
            <a:r>
              <a:rPr lang="en-US" sz="1100" dirty="0">
                <a:cs typeface="Times New Roman" panose="02020603050405020304" pitchFamily="18" charset="0"/>
              </a:rPr>
              <a:t>TE buffer</a:t>
            </a:r>
          </a:p>
          <a:p>
            <a:pPr marL="1190274" lvl="2" indent="-171450">
              <a:buFont typeface="Wingdings" pitchFamily="2" charset="2"/>
              <a:buChar char="q"/>
            </a:pPr>
            <a:r>
              <a:rPr lang="en-US" sz="1100" dirty="0">
                <a:cs typeface="Times New Roman" panose="02020603050405020304" pitchFamily="18" charset="0"/>
              </a:rPr>
              <a:t>Review Student Guide and Pre-Lab Questions with class. </a:t>
            </a:r>
          </a:p>
          <a:p>
            <a:pPr lvl="1"/>
            <a:endParaRPr lang="en-US" sz="1200" b="1" dirty="0">
              <a:cs typeface="Times New Roman" panose="02020603050405020304" pitchFamily="18" charset="0"/>
            </a:endParaRPr>
          </a:p>
          <a:p>
            <a:pPr lvl="1"/>
            <a:r>
              <a:rPr lang="en-US" sz="1200" b="1" dirty="0">
                <a:cs typeface="Times New Roman" panose="02020603050405020304" pitchFamily="18" charset="0"/>
              </a:rPr>
              <a:t>Day of lab:</a:t>
            </a:r>
          </a:p>
          <a:p>
            <a:pPr marL="1190274" lvl="2" indent="-171450">
              <a:buFont typeface="Wingdings" pitchFamily="2" charset="2"/>
              <a:buChar char="q"/>
            </a:pPr>
            <a:r>
              <a:rPr lang="en-US" sz="1100" dirty="0">
                <a:cs typeface="Times New Roman" panose="02020603050405020304" pitchFamily="18" charset="0"/>
              </a:rPr>
              <a:t> Place isopropanol in freezer</a:t>
            </a:r>
          </a:p>
          <a:p>
            <a:pPr marL="1190274" lvl="2" indent="-171450">
              <a:buFont typeface="Wingdings" pitchFamily="2" charset="2"/>
              <a:buChar char="q"/>
            </a:pPr>
            <a:r>
              <a:rPr lang="en-US" sz="1100" dirty="0">
                <a:cs typeface="Times New Roman" panose="02020603050405020304" pitchFamily="18" charset="0"/>
              </a:rPr>
              <a:t>Turn on water bath or heating block (95 °C) immediately prior to lab. Water can begin boiling on a hotplate while students are preparing and grinding the sample.</a:t>
            </a:r>
            <a:endParaRPr lang="en-US" sz="1200" b="1" dirty="0">
              <a:cs typeface="Times New Roman"/>
            </a:endParaRPr>
          </a:p>
        </p:txBody>
      </p:sp>
      <p:sp>
        <p:nvSpPr>
          <p:cNvPr id="12" name="Rounded Rectangle 11">
            <a:extLst>
              <a:ext uri="{FF2B5EF4-FFF2-40B4-BE49-F238E27FC236}">
                <a16:creationId xmlns:a16="http://schemas.microsoft.com/office/drawing/2014/main" id="{A1B941F2-FFBC-C749-95E1-4A5415DEB10F}"/>
              </a:ext>
            </a:extLst>
          </p:cNvPr>
          <p:cNvSpPr/>
          <p:nvPr/>
        </p:nvSpPr>
        <p:spPr>
          <a:xfrm>
            <a:off x="4156485" y="4471061"/>
            <a:ext cx="2116521" cy="2227353"/>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0542AA-B41C-B24E-9570-9A97DDEB22F4}"/>
              </a:ext>
            </a:extLst>
          </p:cNvPr>
          <p:cNvSpPr txBox="1"/>
          <p:nvPr/>
        </p:nvSpPr>
        <p:spPr>
          <a:xfrm>
            <a:off x="4320758" y="4488546"/>
            <a:ext cx="1787978" cy="461665"/>
          </a:xfrm>
          <a:prstGeom prst="rect">
            <a:avLst/>
          </a:prstGeom>
          <a:noFill/>
        </p:spPr>
        <p:txBody>
          <a:bodyPr wrap="square" rtlCol="0">
            <a:spAutoFit/>
          </a:bodyPr>
          <a:lstStyle/>
          <a:p>
            <a:pPr algn="ctr"/>
            <a:r>
              <a:rPr lang="en-US" sz="2400" b="1" dirty="0">
                <a:cs typeface="Times New Roman" panose="02020603050405020304" pitchFamily="18" charset="0"/>
              </a:rPr>
              <a:t>DNA Elution</a:t>
            </a:r>
          </a:p>
        </p:txBody>
      </p:sp>
      <p:grpSp>
        <p:nvGrpSpPr>
          <p:cNvPr id="3" name="Group 2">
            <a:extLst>
              <a:ext uri="{FF2B5EF4-FFF2-40B4-BE49-F238E27FC236}">
                <a16:creationId xmlns:a16="http://schemas.microsoft.com/office/drawing/2014/main" id="{2A068FF4-62DE-8C42-8932-EB72C5651B53}"/>
              </a:ext>
            </a:extLst>
          </p:cNvPr>
          <p:cNvGrpSpPr/>
          <p:nvPr/>
        </p:nvGrpSpPr>
        <p:grpSpPr>
          <a:xfrm>
            <a:off x="916151" y="7655726"/>
            <a:ext cx="5940097" cy="1473857"/>
            <a:chOff x="916150" y="7891697"/>
            <a:chExt cx="5940097" cy="1473857"/>
          </a:xfrm>
        </p:grpSpPr>
        <p:sp>
          <p:nvSpPr>
            <p:cNvPr id="20" name="Rectangle 19">
              <a:extLst>
                <a:ext uri="{FF2B5EF4-FFF2-40B4-BE49-F238E27FC236}">
                  <a16:creationId xmlns:a16="http://schemas.microsoft.com/office/drawing/2014/main" id="{F22D1923-7D92-2D4F-BA7F-00CE9BC87D5E}"/>
                </a:ext>
              </a:extLst>
            </p:cNvPr>
            <p:cNvSpPr/>
            <p:nvPr/>
          </p:nvSpPr>
          <p:spPr>
            <a:xfrm>
              <a:off x="916150" y="7891697"/>
              <a:ext cx="5940097" cy="1473857"/>
            </a:xfrm>
            <a:prstGeom prst="rect">
              <a:avLst/>
            </a:prstGeom>
            <a:solidFill>
              <a:schemeClr val="bg1">
                <a:lumMod val="85000"/>
                <a:alpha val="20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A65E35-0A74-D74F-B4E6-DA146A1A13F5}"/>
                </a:ext>
              </a:extLst>
            </p:cNvPr>
            <p:cNvSpPr/>
            <p:nvPr/>
          </p:nvSpPr>
          <p:spPr>
            <a:xfrm>
              <a:off x="916151" y="7980712"/>
              <a:ext cx="5940096" cy="1277273"/>
            </a:xfrm>
            <a:prstGeom prst="rect">
              <a:avLst/>
            </a:prstGeom>
          </p:spPr>
          <p:txBody>
            <a:bodyPr wrap="square">
              <a:spAutoFit/>
            </a:bodyPr>
            <a:lstStyle/>
            <a:p>
              <a:pPr algn="just"/>
              <a:r>
                <a:rPr lang="en-US" sz="1100" b="1" i="1" dirty="0">
                  <a:cs typeface="Times New Roman" panose="02020603050405020304" pitchFamily="18" charset="0"/>
                </a:rPr>
                <a:t>* </a:t>
              </a:r>
              <a:r>
                <a:rPr lang="en-US" sz="1100" dirty="0">
                  <a:cs typeface="Times New Roman" panose="02020603050405020304" pitchFamily="18" charset="0"/>
                </a:rPr>
                <a:t>The recommended aliquots assume that each group will extract DNA from two experimental arthropods, a negative control, and a positive control. Alternatively, the class can share a 50 ml tube of each solution. This is generally discouraged because sharing reagents increases the likelihood of contamination and will create a resource bottleneck (for time management).</a:t>
              </a:r>
            </a:p>
            <a:p>
              <a:pPr algn="just"/>
              <a:endParaRPr lang="en-US" sz="1100" dirty="0">
                <a:cs typeface="Times New Roman" panose="02020603050405020304" pitchFamily="18" charset="0"/>
              </a:endParaRPr>
            </a:p>
            <a:p>
              <a:pPr algn="just"/>
              <a:r>
                <a:rPr lang="en-US" sz="1100" baseline="30000" dirty="0"/>
                <a:t>†  </a:t>
              </a:r>
              <a:r>
                <a:rPr lang="en-US" sz="1100" dirty="0"/>
                <a:t>Refer to the Recipe Cards on page 6. Alternatively, you may buy sterile, pre-mixed solutions of 0.5 M EDTA, 10% SDS, 5 M NaCl, and 1 M Tris. This will eliminate the need for autoclave sterilization.</a:t>
              </a:r>
            </a:p>
          </p:txBody>
        </p:sp>
      </p:grpSp>
      <p:sp>
        <p:nvSpPr>
          <p:cNvPr id="2" name="Slide Number Placeholder 1">
            <a:extLst>
              <a:ext uri="{FF2B5EF4-FFF2-40B4-BE49-F238E27FC236}">
                <a16:creationId xmlns:a16="http://schemas.microsoft.com/office/drawing/2014/main" id="{694B3828-E540-134E-BCE9-3C1808843503}"/>
              </a:ext>
            </a:extLst>
          </p:cNvPr>
          <p:cNvSpPr>
            <a:spLocks noGrp="1"/>
          </p:cNvSpPr>
          <p:nvPr>
            <p:ph type="sldNum" sz="quarter" idx="12"/>
          </p:nvPr>
        </p:nvSpPr>
        <p:spPr/>
        <p:txBody>
          <a:bodyPr/>
          <a:lstStyle/>
          <a:p>
            <a:fld id="{B2997967-007C-0549-8AED-2751250887DF}" type="slidenum">
              <a:rPr lang="en-US" smtClean="0"/>
              <a:t>5</a:t>
            </a:fld>
            <a:endParaRPr lang="en-US"/>
          </a:p>
        </p:txBody>
      </p:sp>
      <p:pic>
        <p:nvPicPr>
          <p:cNvPr id="22" name="Picture 21">
            <a:extLst>
              <a:ext uri="{FF2B5EF4-FFF2-40B4-BE49-F238E27FC236}">
                <a16:creationId xmlns:a16="http://schemas.microsoft.com/office/drawing/2014/main" id="{77C9BA6D-9A13-3B45-B7D8-CB28BC0CD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4" name="Rectangle 23">
            <a:extLst>
              <a:ext uri="{FF2B5EF4-FFF2-40B4-BE49-F238E27FC236}">
                <a16:creationId xmlns:a16="http://schemas.microsoft.com/office/drawing/2014/main" id="{4CE2CA83-E7C0-3347-A291-2E1566BF00BA}"/>
              </a:ext>
            </a:extLst>
          </p:cNvPr>
          <p:cNvSpPr/>
          <p:nvPr/>
        </p:nvSpPr>
        <p:spPr>
          <a:xfrm>
            <a:off x="-1"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Pre-Lab Preparation</a:t>
            </a:r>
          </a:p>
        </p:txBody>
      </p:sp>
      <p:sp>
        <p:nvSpPr>
          <p:cNvPr id="21" name="Rounded Rectangle 20">
            <a:extLst>
              <a:ext uri="{FF2B5EF4-FFF2-40B4-BE49-F238E27FC236}">
                <a16:creationId xmlns:a16="http://schemas.microsoft.com/office/drawing/2014/main" id="{7E8178F6-6B51-D349-8530-2D95CB1DB90E}"/>
              </a:ext>
            </a:extLst>
          </p:cNvPr>
          <p:cNvSpPr/>
          <p:nvPr/>
        </p:nvSpPr>
        <p:spPr>
          <a:xfrm>
            <a:off x="1499388" y="928817"/>
            <a:ext cx="4773622" cy="3317601"/>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D7EC7948-D767-AF49-B556-17D0B838F89D}"/>
              </a:ext>
            </a:extLst>
          </p:cNvPr>
          <p:cNvSpPr/>
          <p:nvPr/>
        </p:nvSpPr>
        <p:spPr>
          <a:xfrm>
            <a:off x="4156486" y="4960565"/>
            <a:ext cx="2116521" cy="2479242"/>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75B8D2AA-DC8D-E545-8C62-FBDECD3DE348}"/>
              </a:ext>
            </a:extLst>
          </p:cNvPr>
          <p:cNvSpPr/>
          <p:nvPr/>
        </p:nvSpPr>
        <p:spPr>
          <a:xfrm>
            <a:off x="4156485" y="4960565"/>
            <a:ext cx="2116521" cy="2479242"/>
          </a:xfrm>
          <a:prstGeom prst="roundRect">
            <a:avLst/>
          </a:prstGeom>
          <a:solidFill>
            <a:schemeClr val="accent4">
              <a:lumMod val="75000"/>
              <a:alpha val="1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20D70CF-4720-D941-A539-339E87E2B19E}"/>
              </a:ext>
            </a:extLst>
          </p:cNvPr>
          <p:cNvSpPr txBox="1"/>
          <p:nvPr/>
        </p:nvSpPr>
        <p:spPr>
          <a:xfrm>
            <a:off x="4183948" y="5099936"/>
            <a:ext cx="2067537" cy="2123658"/>
          </a:xfrm>
          <a:prstGeom prst="rect">
            <a:avLst/>
          </a:prstGeom>
          <a:noFill/>
        </p:spPr>
        <p:txBody>
          <a:bodyPr wrap="square" rtlCol="0">
            <a:spAutoFit/>
          </a:bodyPr>
          <a:lstStyle/>
          <a:p>
            <a:pPr algn="ctr"/>
            <a:r>
              <a:rPr lang="en-US" sz="1200" b="1" u="sng" dirty="0">
                <a:cs typeface="Times New Roman"/>
              </a:rPr>
              <a:t>Tris/EDTA (TE) Buffer</a:t>
            </a:r>
            <a:r>
              <a:rPr lang="en-US" sz="1200" baseline="30000" dirty="0"/>
              <a:t>†</a:t>
            </a:r>
            <a:endParaRPr lang="en-US" sz="1200" b="1" u="sng" dirty="0">
              <a:cs typeface="Times New Roman"/>
            </a:endParaRPr>
          </a:p>
          <a:p>
            <a:pPr lvl="1" algn="ctr"/>
            <a:endParaRPr lang="en-US" sz="1200" dirty="0">
              <a:cs typeface="Times New Roman"/>
            </a:endParaRPr>
          </a:p>
          <a:p>
            <a:pPr algn="ctr"/>
            <a:r>
              <a:rPr lang="en-US" sz="1200" dirty="0">
                <a:cs typeface="Times New Roman"/>
              </a:rPr>
              <a:t>To make 100 ml:</a:t>
            </a:r>
          </a:p>
          <a:p>
            <a:pPr algn="ctr"/>
            <a:endParaRPr lang="en-US" sz="1200" dirty="0">
              <a:cs typeface="Times New Roman"/>
            </a:endParaRPr>
          </a:p>
          <a:p>
            <a:pPr algn="ctr"/>
            <a:r>
              <a:rPr lang="en-US" sz="1200" dirty="0">
                <a:cs typeface="Times New Roman" panose="02020603050405020304" pitchFamily="18" charset="0"/>
              </a:rPr>
              <a:t>200 ul of 0.5 M EDTA</a:t>
            </a:r>
          </a:p>
          <a:p>
            <a:pPr algn="ctr"/>
            <a:r>
              <a:rPr lang="en-US" sz="1200" dirty="0">
                <a:cs typeface="Times New Roman" panose="02020603050405020304" pitchFamily="18" charset="0"/>
              </a:rPr>
              <a:t>1 ml of 1 M Tris, pH 8.0</a:t>
            </a:r>
          </a:p>
          <a:p>
            <a:pPr algn="ctr"/>
            <a:r>
              <a:rPr lang="en-US" sz="1200" dirty="0">
                <a:cs typeface="Times New Roman" panose="02020603050405020304" pitchFamily="18" charset="0"/>
              </a:rPr>
              <a:t>99 ml of distilled water </a:t>
            </a:r>
          </a:p>
          <a:p>
            <a:pPr algn="ctr"/>
            <a:endParaRPr lang="en-US" sz="1200" dirty="0">
              <a:cs typeface="Times New Roman"/>
            </a:endParaRPr>
          </a:p>
          <a:p>
            <a:pPr algn="ctr"/>
            <a:endParaRPr lang="en-US" sz="1200" dirty="0">
              <a:cs typeface="Times New Roman"/>
            </a:endParaRPr>
          </a:p>
          <a:p>
            <a:pPr algn="ctr"/>
            <a:endParaRPr lang="en-US" sz="1200" dirty="0">
              <a:cs typeface="Times New Roman"/>
            </a:endParaRPr>
          </a:p>
          <a:p>
            <a:pPr algn="ctr"/>
            <a:r>
              <a:rPr lang="en-US" sz="1200" i="1" dirty="0">
                <a:cs typeface="Times New Roman"/>
              </a:rPr>
              <a:t>Store at room temperature.</a:t>
            </a:r>
            <a:endParaRPr lang="en-US" sz="1200" i="1" dirty="0">
              <a:cs typeface="Times New Roman" panose="02020603050405020304" pitchFamily="18" charset="0"/>
            </a:endParaRPr>
          </a:p>
        </p:txBody>
      </p:sp>
      <p:sp>
        <p:nvSpPr>
          <p:cNvPr id="33" name="Rounded Rectangle 32">
            <a:extLst>
              <a:ext uri="{FF2B5EF4-FFF2-40B4-BE49-F238E27FC236}">
                <a16:creationId xmlns:a16="http://schemas.microsoft.com/office/drawing/2014/main" id="{586796B5-630E-2E49-BBBE-9CA7C08D6C1D}"/>
              </a:ext>
            </a:extLst>
          </p:cNvPr>
          <p:cNvSpPr/>
          <p:nvPr/>
        </p:nvSpPr>
        <p:spPr>
          <a:xfrm>
            <a:off x="1499389" y="4471061"/>
            <a:ext cx="2116521" cy="2227353"/>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C2F0CB-566D-3748-88F7-34047A69D9BC}"/>
              </a:ext>
            </a:extLst>
          </p:cNvPr>
          <p:cNvSpPr txBox="1"/>
          <p:nvPr/>
        </p:nvSpPr>
        <p:spPr>
          <a:xfrm>
            <a:off x="1663662" y="4488546"/>
            <a:ext cx="1787978" cy="461665"/>
          </a:xfrm>
          <a:prstGeom prst="rect">
            <a:avLst/>
          </a:prstGeom>
          <a:noFill/>
        </p:spPr>
        <p:txBody>
          <a:bodyPr wrap="square" rtlCol="0">
            <a:spAutoFit/>
          </a:bodyPr>
          <a:lstStyle/>
          <a:p>
            <a:pPr algn="ctr"/>
            <a:r>
              <a:rPr lang="en-US" sz="2400" b="1" dirty="0">
                <a:cs typeface="Times New Roman" panose="02020603050405020304" pitchFamily="18" charset="0"/>
              </a:rPr>
              <a:t>Cell Lysis</a:t>
            </a:r>
          </a:p>
        </p:txBody>
      </p:sp>
      <p:sp>
        <p:nvSpPr>
          <p:cNvPr id="35" name="Rounded Rectangle 34">
            <a:extLst>
              <a:ext uri="{FF2B5EF4-FFF2-40B4-BE49-F238E27FC236}">
                <a16:creationId xmlns:a16="http://schemas.microsoft.com/office/drawing/2014/main" id="{6E1E25A3-53AD-2942-A5B7-5A56C329D211}"/>
              </a:ext>
            </a:extLst>
          </p:cNvPr>
          <p:cNvSpPr/>
          <p:nvPr/>
        </p:nvSpPr>
        <p:spPr>
          <a:xfrm>
            <a:off x="1499390" y="4960565"/>
            <a:ext cx="2116521" cy="2479242"/>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D750E8D0-04EC-754D-B144-511DDCF565C4}"/>
              </a:ext>
            </a:extLst>
          </p:cNvPr>
          <p:cNvSpPr/>
          <p:nvPr/>
        </p:nvSpPr>
        <p:spPr>
          <a:xfrm>
            <a:off x="1499389" y="4960565"/>
            <a:ext cx="2116521" cy="2479242"/>
          </a:xfrm>
          <a:prstGeom prst="roundRect">
            <a:avLst/>
          </a:prstGeom>
          <a:solidFill>
            <a:schemeClr val="accent4">
              <a:lumMod val="75000"/>
              <a:alpha val="1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1164136-5B72-0B4A-91AE-9DE148451388}"/>
              </a:ext>
            </a:extLst>
          </p:cNvPr>
          <p:cNvSpPr txBox="1"/>
          <p:nvPr/>
        </p:nvSpPr>
        <p:spPr>
          <a:xfrm>
            <a:off x="1499388" y="5092331"/>
            <a:ext cx="2067537" cy="2123658"/>
          </a:xfrm>
          <a:prstGeom prst="rect">
            <a:avLst/>
          </a:prstGeom>
          <a:noFill/>
        </p:spPr>
        <p:txBody>
          <a:bodyPr wrap="square" rtlCol="0">
            <a:spAutoFit/>
          </a:bodyPr>
          <a:lstStyle/>
          <a:p>
            <a:pPr algn="ctr"/>
            <a:r>
              <a:rPr lang="en-US" sz="1200" b="1" u="sng" dirty="0">
                <a:cs typeface="Times New Roman"/>
              </a:rPr>
              <a:t>Edwards Buffer</a:t>
            </a:r>
            <a:r>
              <a:rPr lang="en-US" sz="1200" baseline="30000" dirty="0"/>
              <a:t>†</a:t>
            </a:r>
            <a:endParaRPr lang="en-US" sz="1200" b="1" u="sng" dirty="0">
              <a:cs typeface="Times New Roman"/>
            </a:endParaRPr>
          </a:p>
          <a:p>
            <a:pPr lvl="1" algn="ctr"/>
            <a:endParaRPr lang="en-US" sz="1200" dirty="0">
              <a:cs typeface="Times New Roman"/>
            </a:endParaRPr>
          </a:p>
          <a:p>
            <a:pPr algn="ctr"/>
            <a:r>
              <a:rPr lang="en-US" sz="1200" dirty="0">
                <a:cs typeface="Times New Roman"/>
              </a:rPr>
              <a:t>To make 50 ml:</a:t>
            </a:r>
          </a:p>
          <a:p>
            <a:pPr algn="ctr"/>
            <a:endParaRPr lang="en-US" sz="1200" dirty="0">
              <a:cs typeface="Times New Roman"/>
            </a:endParaRPr>
          </a:p>
          <a:p>
            <a:pPr algn="ctr"/>
            <a:r>
              <a:rPr lang="en-US" sz="1200" dirty="0">
                <a:cs typeface="Times New Roman" panose="02020603050405020304" pitchFamily="18" charset="0"/>
              </a:rPr>
              <a:t> 2.5 ml of 0.5 M EDTA</a:t>
            </a:r>
          </a:p>
          <a:p>
            <a:pPr algn="ctr"/>
            <a:r>
              <a:rPr lang="en-US" sz="1200" dirty="0">
                <a:cs typeface="Times New Roman" panose="02020603050405020304" pitchFamily="18" charset="0"/>
              </a:rPr>
              <a:t> 2.5 ml of 10% SDS</a:t>
            </a:r>
          </a:p>
          <a:p>
            <a:pPr algn="ctr"/>
            <a:r>
              <a:rPr lang="en-US" sz="1200" dirty="0">
                <a:cs typeface="Times New Roman" panose="02020603050405020304" pitchFamily="18" charset="0"/>
              </a:rPr>
              <a:t> 2.5 ml of 5 M NaCl</a:t>
            </a:r>
          </a:p>
          <a:p>
            <a:pPr algn="ctr"/>
            <a:r>
              <a:rPr lang="en-US" sz="1200" dirty="0">
                <a:cs typeface="Times New Roman" panose="02020603050405020304" pitchFamily="18" charset="0"/>
              </a:rPr>
              <a:t> 10 ml of 1 M Tris, pH 8.0</a:t>
            </a:r>
          </a:p>
          <a:p>
            <a:pPr algn="ctr"/>
            <a:r>
              <a:rPr lang="en-US" sz="1200" dirty="0">
                <a:cs typeface="Times New Roman" panose="02020603050405020304" pitchFamily="18" charset="0"/>
              </a:rPr>
              <a:t> 32.5 ml of distilled water </a:t>
            </a:r>
          </a:p>
          <a:p>
            <a:pPr algn="ctr"/>
            <a:endParaRPr lang="en-US" sz="1200" dirty="0">
              <a:cs typeface="Times New Roman"/>
            </a:endParaRPr>
          </a:p>
          <a:p>
            <a:pPr algn="ctr"/>
            <a:r>
              <a:rPr lang="en-US" sz="1200" i="1" dirty="0">
                <a:cs typeface="Times New Roman"/>
              </a:rPr>
              <a:t>Store at room temperature.</a:t>
            </a:r>
            <a:endParaRPr lang="en-US" sz="1200" i="1" dirty="0">
              <a:cs typeface="Times New Roman" panose="02020603050405020304" pitchFamily="18" charset="0"/>
            </a:endParaRPr>
          </a:p>
        </p:txBody>
      </p:sp>
      <p:sp>
        <p:nvSpPr>
          <p:cNvPr id="25" name="Rectangle 24">
            <a:extLst>
              <a:ext uri="{FF2B5EF4-FFF2-40B4-BE49-F238E27FC236}">
                <a16:creationId xmlns:a16="http://schemas.microsoft.com/office/drawing/2014/main" id="{1FC330BA-C8B3-0640-8A8C-AC7ED13A48CC}"/>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pic>
        <p:nvPicPr>
          <p:cNvPr id="23" name="Picture 22">
            <a:extLst>
              <a:ext uri="{FF2B5EF4-FFF2-40B4-BE49-F238E27FC236}">
                <a16:creationId xmlns:a16="http://schemas.microsoft.com/office/drawing/2014/main" id="{CCB5ACE9-8497-5748-BAAC-372D94942120}"/>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327179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84108-B125-464E-BEB6-E0BE23ACD90E}"/>
              </a:ext>
            </a:extLst>
          </p:cNvPr>
          <p:cNvSpPr/>
          <p:nvPr/>
        </p:nvSpPr>
        <p:spPr>
          <a:xfrm>
            <a:off x="159519" y="1062247"/>
            <a:ext cx="3516553" cy="2339102"/>
          </a:xfrm>
          <a:prstGeom prst="rect">
            <a:avLst/>
          </a:prstGeom>
        </p:spPr>
        <p:txBody>
          <a:bodyPr wrap="square">
            <a:spAutoFit/>
          </a:bodyPr>
          <a:lstStyle/>
          <a:p>
            <a:pPr algn="ctr"/>
            <a:r>
              <a:rPr lang="en-US" sz="1400" b="1" dirty="0">
                <a:cs typeface="Times New Roman"/>
              </a:rPr>
              <a:t>0.5 M EDTA (pH 8.0)</a:t>
            </a:r>
          </a:p>
          <a:p>
            <a:endParaRPr lang="en-US" sz="1100" b="1" dirty="0">
              <a:cs typeface="Times New Roman"/>
            </a:endParaRPr>
          </a:p>
          <a:p>
            <a:pPr algn="ctr"/>
            <a:r>
              <a:rPr lang="en-US" sz="1100" b="1" dirty="0">
                <a:solidFill>
                  <a:srgbClr val="945200"/>
                </a:solidFill>
                <a:cs typeface="Times New Roman" panose="02020603050405020304" pitchFamily="18" charset="0"/>
              </a:rPr>
              <a:t>18.61 g EDTA</a:t>
            </a:r>
          </a:p>
          <a:p>
            <a:pPr algn="ctr"/>
            <a:r>
              <a:rPr lang="en-US" sz="1100" b="1" dirty="0">
                <a:solidFill>
                  <a:srgbClr val="945200"/>
                </a:solidFill>
                <a:cs typeface="Times New Roman" panose="02020603050405020304" pitchFamily="18" charset="0"/>
              </a:rPr>
              <a:t>80 ml distilled water</a:t>
            </a:r>
          </a:p>
          <a:p>
            <a:pPr algn="ctr"/>
            <a:r>
              <a:rPr lang="en-US" sz="1100" b="1" dirty="0" err="1">
                <a:solidFill>
                  <a:srgbClr val="945200"/>
                </a:solidFill>
                <a:cs typeface="Times New Roman" panose="02020603050405020304" pitchFamily="18" charset="0"/>
              </a:rPr>
              <a:t>NaOH</a:t>
            </a:r>
            <a:r>
              <a:rPr lang="en-US" sz="1100" b="1" dirty="0">
                <a:solidFill>
                  <a:srgbClr val="945200"/>
                </a:solidFill>
                <a:cs typeface="Times New Roman" panose="02020603050405020304" pitchFamily="18" charset="0"/>
              </a:rPr>
              <a:t> (solution or solid)</a:t>
            </a:r>
          </a:p>
          <a:p>
            <a:endParaRPr lang="en-US" sz="1100" dirty="0">
              <a:cs typeface="Times New Roman" panose="02020603050405020304" pitchFamily="18" charset="0"/>
            </a:endParaRPr>
          </a:p>
          <a:p>
            <a:pPr marL="680862" lvl="1" indent="-171450">
              <a:buFont typeface="Wingdings" pitchFamily="2" charset="2"/>
              <a:buChar char="q"/>
            </a:pPr>
            <a:r>
              <a:rPr lang="en-US" sz="1100" dirty="0">
                <a:cs typeface="Times New Roman" panose="02020603050405020304" pitchFamily="18" charset="0"/>
              </a:rPr>
              <a:t>Add 18.61 g EDTA to 80 ml distilled water</a:t>
            </a:r>
          </a:p>
          <a:p>
            <a:pPr marL="680862" lvl="1" indent="-171450">
              <a:buFont typeface="Wingdings" pitchFamily="2" charset="2"/>
              <a:buChar char="q"/>
            </a:pPr>
            <a:r>
              <a:rPr lang="en-US" sz="1100" dirty="0">
                <a:cs typeface="Times New Roman" panose="02020603050405020304" pitchFamily="18" charset="0"/>
              </a:rPr>
              <a:t>Use a magnetic stirrer to mix the solution</a:t>
            </a:r>
          </a:p>
          <a:p>
            <a:pPr marL="680862" lvl="1" indent="-171450">
              <a:buFont typeface="Wingdings" pitchFamily="2" charset="2"/>
              <a:buChar char="q"/>
            </a:pPr>
            <a:r>
              <a:rPr lang="en-US" sz="1100" dirty="0">
                <a:cs typeface="Times New Roman" panose="02020603050405020304" pitchFamily="18" charset="0"/>
              </a:rPr>
              <a:t>Adjust the pH to 8.0 (with </a:t>
            </a:r>
            <a:r>
              <a:rPr lang="en-US" sz="1100" dirty="0" err="1">
                <a:cs typeface="Times New Roman" panose="02020603050405020304" pitchFamily="18" charset="0"/>
              </a:rPr>
              <a:t>NaOH</a:t>
            </a:r>
            <a:r>
              <a:rPr lang="en-US" sz="1100" dirty="0">
                <a:cs typeface="Times New Roman" panose="02020603050405020304" pitchFamily="18" charset="0"/>
              </a:rPr>
              <a:t>) to dissolve</a:t>
            </a:r>
          </a:p>
          <a:p>
            <a:pPr marL="680862" lvl="1" indent="-171450">
              <a:buFont typeface="Wingdings" pitchFamily="2" charset="2"/>
              <a:buChar char="q"/>
            </a:pPr>
            <a:r>
              <a:rPr lang="en-US" sz="1100" dirty="0">
                <a:cs typeface="Times New Roman" panose="02020603050405020304" pitchFamily="18" charset="0"/>
              </a:rPr>
              <a:t>Bring volume to 100 ml with distilled water</a:t>
            </a:r>
          </a:p>
          <a:p>
            <a:pPr marL="680862" lvl="1" indent="-171450">
              <a:buFont typeface="Wingdings" pitchFamily="2" charset="2"/>
              <a:buChar char="q"/>
            </a:pPr>
            <a:r>
              <a:rPr lang="en-US" sz="1100" dirty="0">
                <a:cs typeface="Times New Roman" panose="02020603050405020304" pitchFamily="18" charset="0"/>
              </a:rPr>
              <a:t>Aliquot as needed and sterilize by autoclaving</a:t>
            </a:r>
          </a:p>
          <a:p>
            <a:pPr marL="680862" lvl="1" indent="-171450">
              <a:buFont typeface="Wingdings" pitchFamily="2" charset="2"/>
              <a:buChar char="q"/>
            </a:pPr>
            <a:endParaRPr lang="en-US" sz="1100" dirty="0">
              <a:cs typeface="Times New Roman" panose="02020603050405020304" pitchFamily="18" charset="0"/>
            </a:endParaRPr>
          </a:p>
          <a:p>
            <a:pPr algn="ctr"/>
            <a:r>
              <a:rPr lang="en-US" sz="1100" i="1" dirty="0">
                <a:cs typeface="Times New Roman" panose="02020603050405020304" pitchFamily="18" charset="0"/>
              </a:rPr>
              <a:t>EDTA will not dissolve until the pH is adjusted to 8.0.</a:t>
            </a:r>
          </a:p>
        </p:txBody>
      </p:sp>
      <p:sp>
        <p:nvSpPr>
          <p:cNvPr id="2" name="Slide Number Placeholder 1">
            <a:extLst>
              <a:ext uri="{FF2B5EF4-FFF2-40B4-BE49-F238E27FC236}">
                <a16:creationId xmlns:a16="http://schemas.microsoft.com/office/drawing/2014/main" id="{694B3828-E540-134E-BCE9-3C1808843503}"/>
              </a:ext>
            </a:extLst>
          </p:cNvPr>
          <p:cNvSpPr>
            <a:spLocks noGrp="1"/>
          </p:cNvSpPr>
          <p:nvPr>
            <p:ph type="sldNum" sz="quarter" idx="12"/>
          </p:nvPr>
        </p:nvSpPr>
        <p:spPr/>
        <p:txBody>
          <a:bodyPr/>
          <a:lstStyle/>
          <a:p>
            <a:fld id="{B2997967-007C-0549-8AED-2751250887DF}" type="slidenum">
              <a:rPr lang="en-US" smtClean="0"/>
              <a:t>6</a:t>
            </a:fld>
            <a:endParaRPr lang="en-US"/>
          </a:p>
        </p:txBody>
      </p:sp>
      <p:pic>
        <p:nvPicPr>
          <p:cNvPr id="22" name="Picture 21">
            <a:extLst>
              <a:ext uri="{FF2B5EF4-FFF2-40B4-BE49-F238E27FC236}">
                <a16:creationId xmlns:a16="http://schemas.microsoft.com/office/drawing/2014/main" id="{77C9BA6D-9A13-3B45-B7D8-CB28BC0CD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4" name="Rectangle 23">
            <a:extLst>
              <a:ext uri="{FF2B5EF4-FFF2-40B4-BE49-F238E27FC236}">
                <a16:creationId xmlns:a16="http://schemas.microsoft.com/office/drawing/2014/main" id="{4CE2CA83-E7C0-3347-A291-2E1566BF00BA}"/>
              </a:ext>
            </a:extLst>
          </p:cNvPr>
          <p:cNvSpPr/>
          <p:nvPr/>
        </p:nvSpPr>
        <p:spPr>
          <a:xfrm>
            <a:off x="-1" y="324033"/>
            <a:ext cx="7772400" cy="400110"/>
          </a:xfrm>
          <a:prstGeom prst="rect">
            <a:avLst/>
          </a:prstGeom>
        </p:spPr>
        <p:txBody>
          <a:bodyPr wrap="square">
            <a:spAutoFit/>
          </a:bodyPr>
          <a:lstStyle/>
          <a:p>
            <a:pPr algn="ctr" hangingPunct="0"/>
            <a:r>
              <a:rPr lang="en-US" sz="2000" b="1" dirty="0">
                <a:solidFill>
                  <a:srgbClr val="000000"/>
                </a:solidFill>
                <a:ea typeface="Times New Roman" charset="0"/>
              </a:rPr>
              <a:t>Stock Solution Recipe Cards</a:t>
            </a:r>
            <a:endParaRPr lang="en-US" sz="2000" b="1" dirty="0">
              <a:solidFill>
                <a:srgbClr val="000000"/>
              </a:solidFill>
              <a:effectLst/>
              <a:ea typeface="Times New Roman" charset="0"/>
            </a:endParaRPr>
          </a:p>
        </p:txBody>
      </p:sp>
      <p:sp>
        <p:nvSpPr>
          <p:cNvPr id="21" name="Rounded Rectangle 20">
            <a:extLst>
              <a:ext uri="{FF2B5EF4-FFF2-40B4-BE49-F238E27FC236}">
                <a16:creationId xmlns:a16="http://schemas.microsoft.com/office/drawing/2014/main" id="{7E8178F6-6B51-D349-8530-2D95CB1DB90E}"/>
              </a:ext>
            </a:extLst>
          </p:cNvPr>
          <p:cNvSpPr/>
          <p:nvPr/>
        </p:nvSpPr>
        <p:spPr>
          <a:xfrm>
            <a:off x="150285" y="1062989"/>
            <a:ext cx="3671262" cy="2374136"/>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FC330BA-C8B3-0640-8A8C-AC7ED13A48CC}"/>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4" name="Rectangle 3">
            <a:extLst>
              <a:ext uri="{FF2B5EF4-FFF2-40B4-BE49-F238E27FC236}">
                <a16:creationId xmlns:a16="http://schemas.microsoft.com/office/drawing/2014/main" id="{7E880316-ED04-414B-8F39-E5FC7612DE67}"/>
              </a:ext>
            </a:extLst>
          </p:cNvPr>
          <p:cNvSpPr/>
          <p:nvPr/>
        </p:nvSpPr>
        <p:spPr>
          <a:xfrm>
            <a:off x="4077856" y="1135211"/>
            <a:ext cx="3535024" cy="2169825"/>
          </a:xfrm>
          <a:prstGeom prst="rect">
            <a:avLst/>
          </a:prstGeom>
        </p:spPr>
        <p:txBody>
          <a:bodyPr wrap="square">
            <a:spAutoFit/>
          </a:bodyPr>
          <a:lstStyle/>
          <a:p>
            <a:pPr algn="ctr"/>
            <a:r>
              <a:rPr lang="en-US" sz="1400" b="1" dirty="0">
                <a:cs typeface="Times New Roman"/>
              </a:rPr>
              <a:t>10% SDS</a:t>
            </a:r>
          </a:p>
          <a:p>
            <a:pPr algn="just"/>
            <a:endParaRPr lang="en-US" sz="1100" b="1" dirty="0">
              <a:cs typeface="Times New Roman"/>
            </a:endParaRPr>
          </a:p>
          <a:p>
            <a:pPr algn="ctr"/>
            <a:r>
              <a:rPr lang="en-US" sz="1100" b="1" dirty="0">
                <a:solidFill>
                  <a:srgbClr val="945200"/>
                </a:solidFill>
                <a:cs typeface="Times New Roman" panose="02020603050405020304" pitchFamily="18" charset="0"/>
              </a:rPr>
              <a:t>10 g SDS</a:t>
            </a:r>
          </a:p>
          <a:p>
            <a:pPr algn="ctr"/>
            <a:r>
              <a:rPr lang="en-US" sz="1100" b="1" dirty="0">
                <a:solidFill>
                  <a:srgbClr val="945200"/>
                </a:solidFill>
                <a:cs typeface="Times New Roman" panose="02020603050405020304" pitchFamily="18" charset="0"/>
              </a:rPr>
              <a:t>80 ml distilled water</a:t>
            </a:r>
            <a:endParaRPr lang="en-US" sz="1100" dirty="0">
              <a:cs typeface="Times New Roman" panose="02020603050405020304" pitchFamily="18" charset="0"/>
            </a:endParaRPr>
          </a:p>
          <a:p>
            <a:endParaRPr lang="en-US" sz="1100" dirty="0">
              <a:cs typeface="Times New Roman" panose="02020603050405020304" pitchFamily="18" charset="0"/>
            </a:endParaRPr>
          </a:p>
          <a:p>
            <a:pPr marL="680862" lvl="1" indent="-171450">
              <a:buFont typeface="Wingdings" pitchFamily="2" charset="2"/>
              <a:buChar char="q"/>
            </a:pPr>
            <a:r>
              <a:rPr lang="en-US" sz="1100" dirty="0">
                <a:cs typeface="Times New Roman" panose="02020603050405020304" pitchFamily="18" charset="0"/>
              </a:rPr>
              <a:t>Dissolve 10 g SDS in 80 ml distilled water</a:t>
            </a:r>
          </a:p>
          <a:p>
            <a:pPr marL="680862" lvl="1" indent="-171450">
              <a:buFont typeface="Wingdings" pitchFamily="2" charset="2"/>
              <a:buChar char="q"/>
            </a:pPr>
            <a:r>
              <a:rPr lang="en-US" sz="1100" dirty="0">
                <a:cs typeface="Times New Roman" panose="02020603050405020304" pitchFamily="18" charset="0"/>
              </a:rPr>
              <a:t>Use a magnetic stirrer to mix the solution</a:t>
            </a:r>
          </a:p>
          <a:p>
            <a:pPr marL="680862" lvl="1" indent="-171450">
              <a:buFont typeface="Wingdings" pitchFamily="2" charset="2"/>
              <a:buChar char="q"/>
            </a:pPr>
            <a:r>
              <a:rPr lang="en-US" sz="1100" dirty="0">
                <a:cs typeface="Times New Roman" panose="02020603050405020304" pitchFamily="18" charset="0"/>
              </a:rPr>
              <a:t>Bring the volume to 100 ml with distilled water</a:t>
            </a:r>
          </a:p>
          <a:p>
            <a:pPr marL="680862" lvl="1" indent="-171450">
              <a:buFont typeface="Wingdings" pitchFamily="2" charset="2"/>
              <a:buChar char="q"/>
            </a:pPr>
            <a:r>
              <a:rPr lang="en-US" sz="1100" dirty="0">
                <a:cs typeface="Times New Roman" panose="02020603050405020304" pitchFamily="18" charset="0"/>
              </a:rPr>
              <a:t>Aliquot as needed</a:t>
            </a:r>
          </a:p>
          <a:p>
            <a:pPr algn="ctr"/>
            <a:endParaRPr lang="en-US" sz="1100" i="1" dirty="0">
              <a:cs typeface="Times New Roman" panose="02020603050405020304" pitchFamily="18" charset="0"/>
            </a:endParaRPr>
          </a:p>
          <a:p>
            <a:pPr algn="ctr"/>
            <a:r>
              <a:rPr lang="en-US" sz="1100" i="1" dirty="0">
                <a:cs typeface="Times New Roman" panose="02020603050405020304" pitchFamily="18" charset="0"/>
              </a:rPr>
              <a:t>Wear a face mask to avoid inhalation of SDS dust particles.</a:t>
            </a:r>
          </a:p>
          <a:p>
            <a:pPr algn="ctr"/>
            <a:r>
              <a:rPr lang="en-US" sz="1100" i="1" dirty="0">
                <a:cs typeface="Times New Roman" panose="02020603050405020304" pitchFamily="18" charset="0"/>
              </a:rPr>
              <a:t>Do not autoclave SDS.</a:t>
            </a:r>
          </a:p>
        </p:txBody>
      </p:sp>
      <p:sp>
        <p:nvSpPr>
          <p:cNvPr id="31" name="Rounded Rectangle 30">
            <a:extLst>
              <a:ext uri="{FF2B5EF4-FFF2-40B4-BE49-F238E27FC236}">
                <a16:creationId xmlns:a16="http://schemas.microsoft.com/office/drawing/2014/main" id="{B5216F66-FB23-B746-9D4C-AF4BD268B41C}"/>
              </a:ext>
            </a:extLst>
          </p:cNvPr>
          <p:cNvSpPr/>
          <p:nvPr/>
        </p:nvSpPr>
        <p:spPr>
          <a:xfrm>
            <a:off x="4077856" y="1062990"/>
            <a:ext cx="3541960" cy="2338359"/>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6DD6AC4D-FEA2-EE49-9FC3-9C74345DBB88}"/>
              </a:ext>
            </a:extLst>
          </p:cNvPr>
          <p:cNvSpPr/>
          <p:nvPr/>
        </p:nvSpPr>
        <p:spPr>
          <a:xfrm>
            <a:off x="150285" y="3614601"/>
            <a:ext cx="3671261" cy="2276178"/>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A7EDF7E-62A9-5D4A-8FF5-510E6E0929E7}"/>
              </a:ext>
            </a:extLst>
          </p:cNvPr>
          <p:cNvSpPr/>
          <p:nvPr/>
        </p:nvSpPr>
        <p:spPr>
          <a:xfrm>
            <a:off x="205699" y="3660781"/>
            <a:ext cx="3541960" cy="2169825"/>
          </a:xfrm>
          <a:prstGeom prst="rect">
            <a:avLst/>
          </a:prstGeom>
        </p:spPr>
        <p:txBody>
          <a:bodyPr wrap="square">
            <a:spAutoFit/>
          </a:bodyPr>
          <a:lstStyle/>
          <a:p>
            <a:pPr algn="ctr"/>
            <a:r>
              <a:rPr lang="en-US" sz="1400" b="1" dirty="0">
                <a:cs typeface="Times New Roman"/>
              </a:rPr>
              <a:t>5 M NaCl</a:t>
            </a:r>
          </a:p>
          <a:p>
            <a:endParaRPr lang="en-US" sz="1100" b="1" dirty="0">
              <a:cs typeface="Times New Roman"/>
            </a:endParaRPr>
          </a:p>
          <a:p>
            <a:pPr algn="ctr"/>
            <a:r>
              <a:rPr lang="en-US" sz="1100" b="1" dirty="0">
                <a:solidFill>
                  <a:srgbClr val="945200"/>
                </a:solidFill>
                <a:cs typeface="Times New Roman" panose="02020603050405020304" pitchFamily="18" charset="0"/>
              </a:rPr>
              <a:t>29.2 g NaCl</a:t>
            </a:r>
          </a:p>
          <a:p>
            <a:pPr algn="ctr"/>
            <a:r>
              <a:rPr lang="en-US" sz="1100" b="1" dirty="0">
                <a:solidFill>
                  <a:srgbClr val="945200"/>
                </a:solidFill>
                <a:cs typeface="Times New Roman" panose="02020603050405020304" pitchFamily="18" charset="0"/>
              </a:rPr>
              <a:t>80 ml distilled water</a:t>
            </a:r>
          </a:p>
          <a:p>
            <a:endParaRPr lang="en-US" sz="1100" dirty="0">
              <a:cs typeface="Times New Roman" panose="02020603050405020304" pitchFamily="18" charset="0"/>
            </a:endParaRPr>
          </a:p>
          <a:p>
            <a:pPr marL="680862" lvl="1" indent="-171450">
              <a:buFont typeface="Wingdings" pitchFamily="2" charset="2"/>
              <a:buChar char="q"/>
            </a:pPr>
            <a:r>
              <a:rPr lang="en-US" sz="1100" dirty="0">
                <a:cs typeface="Times New Roman" panose="02020603050405020304" pitchFamily="18" charset="0"/>
              </a:rPr>
              <a:t>Dissolve 29.2 g NaCl in 80 ml distilled water</a:t>
            </a:r>
          </a:p>
          <a:p>
            <a:pPr marL="680862" lvl="1" indent="-171450">
              <a:buFont typeface="Wingdings" pitchFamily="2" charset="2"/>
              <a:buChar char="q"/>
            </a:pPr>
            <a:r>
              <a:rPr lang="en-US" sz="1100" dirty="0">
                <a:cs typeface="Times New Roman" panose="02020603050405020304" pitchFamily="18" charset="0"/>
              </a:rPr>
              <a:t>Use a magnetic stirrer to mix the solution</a:t>
            </a:r>
          </a:p>
          <a:p>
            <a:pPr marL="680862" lvl="1" indent="-171450">
              <a:buFont typeface="Wingdings" pitchFamily="2" charset="2"/>
              <a:buChar char="q"/>
            </a:pPr>
            <a:r>
              <a:rPr lang="en-US" sz="1100" dirty="0">
                <a:cs typeface="Times New Roman" panose="02020603050405020304" pitchFamily="18" charset="0"/>
              </a:rPr>
              <a:t>Bring the volume to 100 ml with distilled   water</a:t>
            </a:r>
          </a:p>
          <a:p>
            <a:pPr marL="680862" lvl="1" indent="-171450">
              <a:buFont typeface="Wingdings" pitchFamily="2" charset="2"/>
              <a:buChar char="q"/>
            </a:pPr>
            <a:r>
              <a:rPr lang="en-US" sz="1100" dirty="0">
                <a:cs typeface="Times New Roman" panose="02020603050405020304" pitchFamily="18" charset="0"/>
              </a:rPr>
              <a:t>Aliquot as needed and sterilize by autoclaving</a:t>
            </a:r>
          </a:p>
          <a:p>
            <a:pPr lvl="1"/>
            <a:endParaRPr lang="en-US" sz="1100" dirty="0">
              <a:cs typeface="Times New Roman" panose="02020603050405020304" pitchFamily="18" charset="0"/>
            </a:endParaRPr>
          </a:p>
          <a:p>
            <a:pPr algn="ctr"/>
            <a:r>
              <a:rPr lang="en-US" sz="1100" i="1" dirty="0">
                <a:cs typeface="Times New Roman" panose="02020603050405020304" pitchFamily="18" charset="0"/>
              </a:rPr>
              <a:t>5M NaCl is tricky to dissolve; it may need to stir overnight. </a:t>
            </a:r>
            <a:endParaRPr lang="en-US" sz="1100" dirty="0">
              <a:cs typeface="Times New Roman" panose="02020603050405020304" pitchFamily="18" charset="0"/>
            </a:endParaRPr>
          </a:p>
        </p:txBody>
      </p:sp>
      <p:sp>
        <p:nvSpPr>
          <p:cNvPr id="39" name="Rounded Rectangle 38">
            <a:extLst>
              <a:ext uri="{FF2B5EF4-FFF2-40B4-BE49-F238E27FC236}">
                <a16:creationId xmlns:a16="http://schemas.microsoft.com/office/drawing/2014/main" id="{60CE8DB4-6C34-B44F-9438-AB9570B779E4}"/>
              </a:ext>
            </a:extLst>
          </p:cNvPr>
          <p:cNvSpPr/>
          <p:nvPr/>
        </p:nvSpPr>
        <p:spPr>
          <a:xfrm>
            <a:off x="4070921" y="3619855"/>
            <a:ext cx="3541959" cy="2270924"/>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8DC3AE4-73D0-B941-8B36-0245AF21882F}"/>
              </a:ext>
            </a:extLst>
          </p:cNvPr>
          <p:cNvSpPr/>
          <p:nvPr/>
        </p:nvSpPr>
        <p:spPr>
          <a:xfrm>
            <a:off x="3976258" y="3745144"/>
            <a:ext cx="3541960" cy="2000548"/>
          </a:xfrm>
          <a:prstGeom prst="rect">
            <a:avLst/>
          </a:prstGeom>
        </p:spPr>
        <p:txBody>
          <a:bodyPr wrap="square">
            <a:spAutoFit/>
          </a:bodyPr>
          <a:lstStyle/>
          <a:p>
            <a:pPr algn="ctr"/>
            <a:r>
              <a:rPr lang="en-US" sz="1400" b="1" dirty="0">
                <a:cs typeface="Times New Roman"/>
              </a:rPr>
              <a:t>1 M Tris (pH 8.0)</a:t>
            </a:r>
          </a:p>
          <a:p>
            <a:endParaRPr lang="en-US" sz="1100" b="1" dirty="0">
              <a:cs typeface="Times New Roman"/>
            </a:endParaRPr>
          </a:p>
          <a:p>
            <a:pPr algn="ctr"/>
            <a:r>
              <a:rPr lang="en-US" sz="1100" b="1" dirty="0">
                <a:solidFill>
                  <a:srgbClr val="945200"/>
                </a:solidFill>
                <a:cs typeface="Times New Roman" panose="02020603050405020304" pitchFamily="18" charset="0"/>
              </a:rPr>
              <a:t>12.1 g Tris Base (or </a:t>
            </a:r>
            <a:r>
              <a:rPr lang="en-US" sz="1100" b="1" dirty="0" err="1">
                <a:solidFill>
                  <a:srgbClr val="945200"/>
                </a:solidFill>
                <a:cs typeface="Times New Roman" panose="02020603050405020304" pitchFamily="18" charset="0"/>
              </a:rPr>
              <a:t>Trizma</a:t>
            </a:r>
            <a:r>
              <a:rPr lang="en-US" sz="1100" b="1" dirty="0">
                <a:solidFill>
                  <a:srgbClr val="945200"/>
                </a:solidFill>
                <a:cs typeface="Times New Roman" panose="02020603050405020304" pitchFamily="18" charset="0"/>
              </a:rPr>
              <a:t>)</a:t>
            </a:r>
          </a:p>
          <a:p>
            <a:pPr algn="ctr"/>
            <a:r>
              <a:rPr lang="en-US" sz="1100" b="1" dirty="0">
                <a:solidFill>
                  <a:srgbClr val="945200"/>
                </a:solidFill>
                <a:cs typeface="Times New Roman" panose="02020603050405020304" pitchFamily="18" charset="0"/>
              </a:rPr>
              <a:t>70 ml distilled water</a:t>
            </a:r>
          </a:p>
          <a:p>
            <a:pPr algn="ctr"/>
            <a:r>
              <a:rPr lang="en-US" sz="1100" b="1" dirty="0">
                <a:solidFill>
                  <a:srgbClr val="945200"/>
                </a:solidFill>
                <a:cs typeface="Times New Roman" panose="02020603050405020304" pitchFamily="18" charset="0"/>
              </a:rPr>
              <a:t>concentrated HCl</a:t>
            </a:r>
          </a:p>
          <a:p>
            <a:endParaRPr lang="en-US" sz="1100" dirty="0">
              <a:cs typeface="Times New Roman" panose="02020603050405020304" pitchFamily="18" charset="0"/>
            </a:endParaRPr>
          </a:p>
          <a:p>
            <a:endParaRPr lang="en-US" sz="1100" dirty="0">
              <a:cs typeface="Times New Roman" panose="02020603050405020304" pitchFamily="18" charset="0"/>
            </a:endParaRPr>
          </a:p>
          <a:p>
            <a:pPr marL="680862" lvl="1" indent="-171450">
              <a:buFont typeface="Wingdings" pitchFamily="2" charset="2"/>
              <a:buChar char="q"/>
            </a:pPr>
            <a:r>
              <a:rPr lang="en-US" sz="1100" dirty="0">
                <a:cs typeface="Times New Roman" panose="02020603050405020304" pitchFamily="18" charset="0"/>
              </a:rPr>
              <a:t>Dissolve 12.1 g Tris in 70 ml distilled water</a:t>
            </a:r>
          </a:p>
          <a:p>
            <a:pPr marL="680862" lvl="1" indent="-171450">
              <a:buFont typeface="Wingdings" pitchFamily="2" charset="2"/>
              <a:buChar char="q"/>
            </a:pPr>
            <a:r>
              <a:rPr lang="en-US" sz="1100" dirty="0">
                <a:cs typeface="Times New Roman" panose="02020603050405020304" pitchFamily="18" charset="0"/>
              </a:rPr>
              <a:t>Use a magnetic stirrer to mix the solution</a:t>
            </a:r>
          </a:p>
          <a:p>
            <a:pPr marL="680862" lvl="1" indent="-171450">
              <a:buFont typeface="Wingdings" pitchFamily="2" charset="2"/>
              <a:buChar char="q"/>
            </a:pPr>
            <a:r>
              <a:rPr lang="en-US" sz="1100" dirty="0">
                <a:cs typeface="Times New Roman" panose="02020603050405020304" pitchFamily="18" charset="0"/>
              </a:rPr>
              <a:t>Adjust the pH to 8.0 with concentrated HCl</a:t>
            </a:r>
          </a:p>
          <a:p>
            <a:pPr marL="680862" lvl="1" indent="-171450">
              <a:buFont typeface="Wingdings" pitchFamily="2" charset="2"/>
              <a:buChar char="q"/>
            </a:pPr>
            <a:r>
              <a:rPr lang="en-US" sz="1100" dirty="0">
                <a:cs typeface="Times New Roman" panose="02020603050405020304" pitchFamily="18" charset="0"/>
              </a:rPr>
              <a:t>Aliquot as needed and sterilize by autoclaving</a:t>
            </a:r>
          </a:p>
        </p:txBody>
      </p:sp>
      <p:sp>
        <p:nvSpPr>
          <p:cNvPr id="41" name="Rounded Rectangle 40">
            <a:extLst>
              <a:ext uri="{FF2B5EF4-FFF2-40B4-BE49-F238E27FC236}">
                <a16:creationId xmlns:a16="http://schemas.microsoft.com/office/drawing/2014/main" id="{4D4F2A9D-CF0B-6D4C-B791-38B147B10F65}"/>
              </a:ext>
            </a:extLst>
          </p:cNvPr>
          <p:cNvSpPr/>
          <p:nvPr/>
        </p:nvSpPr>
        <p:spPr>
          <a:xfrm>
            <a:off x="150286" y="6109594"/>
            <a:ext cx="3671261" cy="3183525"/>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45A3105-A4E7-C142-B367-6820F4F7B28C}"/>
              </a:ext>
            </a:extLst>
          </p:cNvPr>
          <p:cNvSpPr/>
          <p:nvPr/>
        </p:nvSpPr>
        <p:spPr>
          <a:xfrm>
            <a:off x="205699" y="6122382"/>
            <a:ext cx="3541960" cy="3062377"/>
          </a:xfrm>
          <a:prstGeom prst="rect">
            <a:avLst/>
          </a:prstGeom>
        </p:spPr>
        <p:txBody>
          <a:bodyPr wrap="square">
            <a:spAutoFit/>
          </a:bodyPr>
          <a:lstStyle/>
          <a:p>
            <a:pPr algn="ctr"/>
            <a:r>
              <a:rPr lang="en-US" sz="1400" b="1" dirty="0">
                <a:cs typeface="Times New Roman"/>
              </a:rPr>
              <a:t>Edwards Buffer</a:t>
            </a:r>
          </a:p>
          <a:p>
            <a:pPr algn="ctr"/>
            <a:r>
              <a:rPr lang="en-US" sz="1400" b="1" dirty="0">
                <a:cs typeface="Times New Roman"/>
              </a:rPr>
              <a:t>(Cell Lysis)</a:t>
            </a:r>
          </a:p>
          <a:p>
            <a:endParaRPr lang="en-US" sz="1100" b="1" dirty="0">
              <a:cs typeface="Times New Roman"/>
            </a:endParaRPr>
          </a:p>
          <a:p>
            <a:pPr algn="ctr"/>
            <a:r>
              <a:rPr lang="en-US" sz="1100" b="1" dirty="0">
                <a:solidFill>
                  <a:srgbClr val="945200"/>
                </a:solidFill>
                <a:cs typeface="Times New Roman" panose="02020603050405020304" pitchFamily="18" charset="0"/>
              </a:rPr>
              <a:t>5 ml of 0.5 M EDTA</a:t>
            </a:r>
          </a:p>
          <a:p>
            <a:pPr algn="ctr"/>
            <a:r>
              <a:rPr lang="en-US" sz="1100" b="1" dirty="0">
                <a:solidFill>
                  <a:srgbClr val="945200"/>
                </a:solidFill>
                <a:cs typeface="Times New Roman" panose="02020603050405020304" pitchFamily="18" charset="0"/>
              </a:rPr>
              <a:t>5 ml of 5 M NaCl</a:t>
            </a:r>
          </a:p>
          <a:p>
            <a:pPr algn="ctr"/>
            <a:r>
              <a:rPr lang="en-US" sz="1100" b="1" dirty="0">
                <a:solidFill>
                  <a:srgbClr val="945200"/>
                </a:solidFill>
                <a:cs typeface="Times New Roman" panose="02020603050405020304" pitchFamily="18" charset="0"/>
              </a:rPr>
              <a:t> 20 ml of 1 M Tris, pH 8.0</a:t>
            </a:r>
          </a:p>
          <a:p>
            <a:pPr algn="ctr"/>
            <a:r>
              <a:rPr lang="en-US" sz="1100" b="1" dirty="0">
                <a:solidFill>
                  <a:srgbClr val="945200"/>
                </a:solidFill>
                <a:cs typeface="Times New Roman" panose="02020603050405020304" pitchFamily="18" charset="0"/>
              </a:rPr>
              <a:t> 65 ml of distilled water </a:t>
            </a:r>
          </a:p>
          <a:p>
            <a:pPr algn="ctr"/>
            <a:r>
              <a:rPr lang="en-US" sz="1100" b="1" dirty="0">
                <a:solidFill>
                  <a:srgbClr val="945200"/>
                </a:solidFill>
                <a:cs typeface="Times New Roman" panose="02020603050405020304" pitchFamily="18" charset="0"/>
              </a:rPr>
              <a:t>5 ml of 10% SDS</a:t>
            </a:r>
          </a:p>
          <a:p>
            <a:endParaRPr lang="en-US" sz="1100" dirty="0">
              <a:cs typeface="Times New Roman" panose="02020603050405020304" pitchFamily="18" charset="0"/>
            </a:endParaRPr>
          </a:p>
          <a:p>
            <a:pPr lvl="1"/>
            <a:r>
              <a:rPr lang="en-US" sz="1100" dirty="0">
                <a:cs typeface="Times New Roman" panose="02020603050405020304" pitchFamily="18" charset="0"/>
              </a:rPr>
              <a:t>If all reagents are sterile:</a:t>
            </a:r>
          </a:p>
          <a:p>
            <a:pPr marL="1190274" lvl="2" indent="-171450">
              <a:buFont typeface="Wingdings" pitchFamily="2" charset="2"/>
              <a:buChar char="q"/>
            </a:pPr>
            <a:r>
              <a:rPr lang="en-US" sz="1100" dirty="0">
                <a:cs typeface="Times New Roman" panose="02020603050405020304" pitchFamily="18" charset="0"/>
              </a:rPr>
              <a:t>Mix all of the above</a:t>
            </a:r>
          </a:p>
          <a:p>
            <a:pPr marL="1190274" lvl="2" indent="-171450">
              <a:buFont typeface="Wingdings" pitchFamily="2" charset="2"/>
              <a:buChar char="q"/>
            </a:pPr>
            <a:r>
              <a:rPr lang="en-US" sz="1100" dirty="0">
                <a:cs typeface="Times New Roman" panose="02020603050405020304" pitchFamily="18" charset="0"/>
              </a:rPr>
              <a:t>Aliquot as needed</a:t>
            </a:r>
          </a:p>
          <a:p>
            <a:pPr lvl="1"/>
            <a:r>
              <a:rPr lang="en-US" sz="1100" dirty="0">
                <a:cs typeface="Times New Roman" panose="02020603050405020304" pitchFamily="18" charset="0"/>
              </a:rPr>
              <a:t>If reagents are not sterile:</a:t>
            </a:r>
          </a:p>
          <a:p>
            <a:pPr marL="1190274" lvl="2" indent="-171450">
              <a:buFont typeface="Wingdings" pitchFamily="2" charset="2"/>
              <a:buChar char="q"/>
            </a:pPr>
            <a:r>
              <a:rPr lang="en-US" sz="1100" dirty="0">
                <a:cs typeface="Times New Roman" panose="02020603050405020304" pitchFamily="18" charset="0"/>
              </a:rPr>
              <a:t>Mix EDTA, NaCl, Tris, and water</a:t>
            </a:r>
          </a:p>
          <a:p>
            <a:pPr marL="1190274" lvl="2" indent="-171450">
              <a:buFont typeface="Wingdings" pitchFamily="2" charset="2"/>
              <a:buChar char="q"/>
            </a:pPr>
            <a:r>
              <a:rPr lang="en-US" sz="1100" dirty="0">
                <a:cs typeface="Times New Roman" panose="02020603050405020304" pitchFamily="18" charset="0"/>
              </a:rPr>
              <a:t>Sterilize by autoclaving</a:t>
            </a:r>
          </a:p>
          <a:p>
            <a:pPr marL="1190274" lvl="2" indent="-171450">
              <a:buFont typeface="Wingdings" pitchFamily="2" charset="2"/>
              <a:buChar char="q"/>
            </a:pPr>
            <a:r>
              <a:rPr lang="en-US" sz="1100" dirty="0">
                <a:cs typeface="Times New Roman" panose="02020603050405020304" pitchFamily="18" charset="0"/>
              </a:rPr>
              <a:t>Add SDS</a:t>
            </a:r>
          </a:p>
          <a:p>
            <a:pPr marL="1190274" lvl="2" indent="-171450">
              <a:buFont typeface="Wingdings" pitchFamily="2" charset="2"/>
              <a:buChar char="q"/>
            </a:pPr>
            <a:r>
              <a:rPr lang="en-US" sz="1100" dirty="0">
                <a:cs typeface="Times New Roman" panose="02020603050405020304" pitchFamily="18" charset="0"/>
              </a:rPr>
              <a:t>Aliquot as needed</a:t>
            </a:r>
          </a:p>
        </p:txBody>
      </p:sp>
      <p:sp>
        <p:nvSpPr>
          <p:cNvPr id="44" name="Rounded Rectangle 43">
            <a:extLst>
              <a:ext uri="{FF2B5EF4-FFF2-40B4-BE49-F238E27FC236}">
                <a16:creationId xmlns:a16="http://schemas.microsoft.com/office/drawing/2014/main" id="{48EC617A-DF73-0248-87D3-40B5D25DAC9F}"/>
              </a:ext>
            </a:extLst>
          </p:cNvPr>
          <p:cNvSpPr/>
          <p:nvPr/>
        </p:nvSpPr>
        <p:spPr>
          <a:xfrm>
            <a:off x="4077856" y="6109596"/>
            <a:ext cx="3541958" cy="1927259"/>
          </a:xfrm>
          <a:prstGeom prst="roundRect">
            <a:avLst/>
          </a:prstGeom>
          <a:no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7E433C9-7FA4-9842-9F22-73495AED4F6A}"/>
              </a:ext>
            </a:extLst>
          </p:cNvPr>
          <p:cNvSpPr/>
          <p:nvPr/>
        </p:nvSpPr>
        <p:spPr>
          <a:xfrm>
            <a:off x="3976258" y="6122382"/>
            <a:ext cx="3541960" cy="1708160"/>
          </a:xfrm>
          <a:prstGeom prst="rect">
            <a:avLst/>
          </a:prstGeom>
        </p:spPr>
        <p:txBody>
          <a:bodyPr wrap="square">
            <a:spAutoFit/>
          </a:bodyPr>
          <a:lstStyle/>
          <a:p>
            <a:pPr algn="ctr"/>
            <a:r>
              <a:rPr lang="en-US" sz="1400" b="1" dirty="0">
                <a:cs typeface="Times New Roman"/>
              </a:rPr>
              <a:t>TE Buffer</a:t>
            </a:r>
          </a:p>
          <a:p>
            <a:pPr algn="ctr"/>
            <a:r>
              <a:rPr lang="en-US" sz="1400" b="1" dirty="0">
                <a:cs typeface="Times New Roman"/>
              </a:rPr>
              <a:t>(DNA Elution)</a:t>
            </a:r>
          </a:p>
          <a:p>
            <a:pPr algn="ctr"/>
            <a:endParaRPr lang="en-US" sz="1100" b="1" dirty="0">
              <a:cs typeface="Times New Roman"/>
            </a:endParaRPr>
          </a:p>
          <a:p>
            <a:pPr algn="ctr"/>
            <a:r>
              <a:rPr lang="en-US" sz="1100" b="1" dirty="0">
                <a:solidFill>
                  <a:srgbClr val="945200"/>
                </a:solidFill>
                <a:cs typeface="Times New Roman" panose="02020603050405020304" pitchFamily="18" charset="0"/>
              </a:rPr>
              <a:t>200 ul of 0.5 M EDTA</a:t>
            </a:r>
          </a:p>
          <a:p>
            <a:pPr algn="ctr"/>
            <a:r>
              <a:rPr lang="en-US" sz="1100" b="1" dirty="0">
                <a:solidFill>
                  <a:srgbClr val="945200"/>
                </a:solidFill>
                <a:cs typeface="Times New Roman" panose="02020603050405020304" pitchFamily="18" charset="0"/>
              </a:rPr>
              <a:t>1 ml of 1 M Tris, pH 8.0</a:t>
            </a:r>
          </a:p>
          <a:p>
            <a:pPr algn="ctr"/>
            <a:r>
              <a:rPr lang="en-US" sz="1100" b="1" dirty="0">
                <a:solidFill>
                  <a:srgbClr val="945200"/>
                </a:solidFill>
                <a:cs typeface="Times New Roman" panose="02020603050405020304" pitchFamily="18" charset="0"/>
              </a:rPr>
              <a:t>99 ml of distilled water </a:t>
            </a:r>
          </a:p>
          <a:p>
            <a:endParaRPr lang="en-US" sz="1100" dirty="0">
              <a:cs typeface="Times New Roman" panose="02020603050405020304" pitchFamily="18" charset="0"/>
            </a:endParaRPr>
          </a:p>
          <a:p>
            <a:pPr marL="680862" lvl="1" indent="-171450">
              <a:buFont typeface="Wingdings" pitchFamily="2" charset="2"/>
              <a:buChar char="q"/>
            </a:pPr>
            <a:r>
              <a:rPr lang="en-US" sz="1100" dirty="0">
                <a:cs typeface="Times New Roman" panose="02020603050405020304" pitchFamily="18" charset="0"/>
              </a:rPr>
              <a:t>Mix all of the above</a:t>
            </a:r>
          </a:p>
          <a:p>
            <a:pPr marL="680862" lvl="1" indent="-171450">
              <a:buFont typeface="Wingdings" pitchFamily="2" charset="2"/>
              <a:buChar char="q"/>
            </a:pPr>
            <a:r>
              <a:rPr lang="en-US" sz="1100" dirty="0">
                <a:cs typeface="Times New Roman" panose="02020603050405020304" pitchFamily="18" charset="0"/>
              </a:rPr>
              <a:t>Aliquot as needed and sterilize by autoclaving</a:t>
            </a:r>
          </a:p>
        </p:txBody>
      </p:sp>
      <p:sp>
        <p:nvSpPr>
          <p:cNvPr id="46" name="Rounded Rectangle 45">
            <a:extLst>
              <a:ext uri="{FF2B5EF4-FFF2-40B4-BE49-F238E27FC236}">
                <a16:creationId xmlns:a16="http://schemas.microsoft.com/office/drawing/2014/main" id="{0B218CDE-5E25-FC4D-8841-5FD4697D5365}"/>
              </a:ext>
            </a:extLst>
          </p:cNvPr>
          <p:cNvSpPr/>
          <p:nvPr/>
        </p:nvSpPr>
        <p:spPr>
          <a:xfrm>
            <a:off x="4077856" y="8255672"/>
            <a:ext cx="3541958" cy="1037447"/>
          </a:xfrm>
          <a:prstGeom prst="roundRect">
            <a:avLst/>
          </a:prstGeom>
          <a:solidFill>
            <a:srgbClr val="BF9000">
              <a:alpha val="10000"/>
            </a:srgbClr>
          </a:solidFill>
          <a:ln w="38100" cmpd="sng">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FF52926-85F0-114B-9919-45345D5F002F}"/>
              </a:ext>
            </a:extLst>
          </p:cNvPr>
          <p:cNvSpPr/>
          <p:nvPr/>
        </p:nvSpPr>
        <p:spPr>
          <a:xfrm>
            <a:off x="4174837" y="8312626"/>
            <a:ext cx="3324909" cy="938719"/>
          </a:xfrm>
          <a:prstGeom prst="rect">
            <a:avLst/>
          </a:prstGeom>
        </p:spPr>
        <p:txBody>
          <a:bodyPr wrap="square">
            <a:spAutoFit/>
          </a:bodyPr>
          <a:lstStyle/>
          <a:p>
            <a:pPr algn="ctr"/>
            <a:r>
              <a:rPr lang="en-US" sz="1100" dirty="0">
                <a:cs typeface="Times New Roman"/>
              </a:rPr>
              <a:t>You may purchase EDTA, SDS, NaCl, and Tris as pre-mixed, sterile solutions that are adjusted to desired pH and concentration. Simply mix them together to make the two buffers. This will eliminate the need for a pH meter and autoclave.</a:t>
            </a:r>
          </a:p>
        </p:txBody>
      </p:sp>
      <p:sp>
        <p:nvSpPr>
          <p:cNvPr id="5" name="Rectangle 4">
            <a:extLst>
              <a:ext uri="{FF2B5EF4-FFF2-40B4-BE49-F238E27FC236}">
                <a16:creationId xmlns:a16="http://schemas.microsoft.com/office/drawing/2014/main" id="{BDD5BB01-CE3E-6144-9C53-7EBF99DB6110}"/>
              </a:ext>
            </a:extLst>
          </p:cNvPr>
          <p:cNvSpPr/>
          <p:nvPr/>
        </p:nvSpPr>
        <p:spPr>
          <a:xfrm>
            <a:off x="955479" y="548179"/>
            <a:ext cx="5732135" cy="430887"/>
          </a:xfrm>
          <a:prstGeom prst="rect">
            <a:avLst/>
          </a:prstGeom>
        </p:spPr>
        <p:txBody>
          <a:bodyPr wrap="square">
            <a:spAutoFit/>
          </a:bodyPr>
          <a:lstStyle/>
          <a:p>
            <a:pPr algn="ctr"/>
            <a:endParaRPr lang="en-US" sz="1100" i="1" dirty="0">
              <a:cs typeface="Times New Roman" panose="02020603050405020304" pitchFamily="18" charset="0"/>
            </a:endParaRPr>
          </a:p>
          <a:p>
            <a:pPr algn="ctr"/>
            <a:r>
              <a:rPr lang="en-US" sz="1100" i="1" dirty="0">
                <a:cs typeface="Times New Roman" panose="02020603050405020304" pitchFamily="18" charset="0"/>
              </a:rPr>
              <a:t>Each recipe makes 100 ml and can be stored at room temperature.</a:t>
            </a:r>
          </a:p>
        </p:txBody>
      </p:sp>
      <p:pic>
        <p:nvPicPr>
          <p:cNvPr id="23" name="Picture 22">
            <a:extLst>
              <a:ext uri="{FF2B5EF4-FFF2-40B4-BE49-F238E27FC236}">
                <a16:creationId xmlns:a16="http://schemas.microsoft.com/office/drawing/2014/main" id="{0D5C6435-FE6D-1344-8182-F4BB854B18A3}"/>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241637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786370B-AD34-0940-8D7C-F545FCA73F8F}"/>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grpSp>
        <p:nvGrpSpPr>
          <p:cNvPr id="4" name="Group 3">
            <a:extLst>
              <a:ext uri="{FF2B5EF4-FFF2-40B4-BE49-F238E27FC236}">
                <a16:creationId xmlns:a16="http://schemas.microsoft.com/office/drawing/2014/main" id="{5A9BC73F-151A-464E-AB2F-3F187FC911E1}"/>
              </a:ext>
            </a:extLst>
          </p:cNvPr>
          <p:cNvGrpSpPr/>
          <p:nvPr/>
        </p:nvGrpSpPr>
        <p:grpSpPr>
          <a:xfrm>
            <a:off x="1616237" y="792043"/>
            <a:ext cx="5179104" cy="2527935"/>
            <a:chOff x="1612284" y="942080"/>
            <a:chExt cx="5179104" cy="2527935"/>
          </a:xfrm>
        </p:grpSpPr>
        <p:sp>
          <p:nvSpPr>
            <p:cNvPr id="26" name="Rounded Rectangle 25">
              <a:extLst>
                <a:ext uri="{FF2B5EF4-FFF2-40B4-BE49-F238E27FC236}">
                  <a16:creationId xmlns:a16="http://schemas.microsoft.com/office/drawing/2014/main" id="{2FE312BA-03A5-C249-9B76-E07CD935E8DD}"/>
                </a:ext>
              </a:extLst>
            </p:cNvPr>
            <p:cNvSpPr/>
            <p:nvPr/>
          </p:nvSpPr>
          <p:spPr>
            <a:xfrm>
              <a:off x="1620447" y="1863809"/>
              <a:ext cx="4782312" cy="1603014"/>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C608E98D-1F09-0F4A-884D-EAFB99001473}"/>
                </a:ext>
              </a:extLst>
            </p:cNvPr>
            <p:cNvSpPr/>
            <p:nvPr/>
          </p:nvSpPr>
          <p:spPr>
            <a:xfrm>
              <a:off x="1612477" y="959698"/>
              <a:ext cx="4773698" cy="82296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33F70CE7-5E9D-A84F-BD98-86CF331ADABF}"/>
                </a:ext>
              </a:extLst>
            </p:cNvPr>
            <p:cNvSpPr/>
            <p:nvPr/>
          </p:nvSpPr>
          <p:spPr>
            <a:xfrm>
              <a:off x="1612284" y="1242242"/>
              <a:ext cx="4773891" cy="540491"/>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984108-B125-464E-BEB6-E0BE23ACD90E}"/>
                </a:ext>
              </a:extLst>
            </p:cNvPr>
            <p:cNvSpPr/>
            <p:nvPr/>
          </p:nvSpPr>
          <p:spPr>
            <a:xfrm>
              <a:off x="1835402" y="1305406"/>
              <a:ext cx="4920183" cy="421898"/>
            </a:xfrm>
            <a:prstGeom prst="rect">
              <a:avLst/>
            </a:prstGeom>
          </p:spPr>
          <p:txBody>
            <a:bodyPr wrap="square" numCol="3">
              <a:noAutofit/>
            </a:bodyPr>
            <a:lstStyle/>
            <a:p>
              <a:pPr marL="171450" indent="-171450">
                <a:buFont typeface="Wingdings" pitchFamily="2" charset="2"/>
                <a:buChar char="q"/>
              </a:pPr>
              <a:r>
                <a:rPr lang="en-US" sz="900" b="1" dirty="0">
                  <a:cs typeface="Times New Roman"/>
                </a:rPr>
                <a:t> </a:t>
              </a:r>
              <a:r>
                <a:rPr lang="en-US" sz="900" dirty="0"/>
                <a:t>Water bath, 95 </a:t>
              </a:r>
              <a:r>
                <a:rPr lang="en-US" sz="900" dirty="0">
                  <a:sym typeface="Symbol" pitchFamily="2" charset="2"/>
                </a:rPr>
                <a:t></a:t>
              </a:r>
              <a:r>
                <a:rPr lang="en-US" sz="900" dirty="0"/>
                <a:t>C</a:t>
              </a:r>
            </a:p>
            <a:p>
              <a:pPr marL="171450" indent="-171450">
                <a:buFont typeface="Wingdings" pitchFamily="2" charset="2"/>
                <a:buChar char="q"/>
              </a:pPr>
              <a:r>
                <a:rPr lang="en-US" sz="900" dirty="0"/>
                <a:t> Vortexer </a:t>
              </a:r>
              <a:r>
                <a:rPr lang="en-US" sz="900" i="1" dirty="0"/>
                <a:t>(optional)</a:t>
              </a:r>
            </a:p>
            <a:p>
              <a:pPr marL="171450" indent="-171450">
                <a:buFont typeface="Wingdings" pitchFamily="2" charset="2"/>
                <a:buChar char="q"/>
              </a:pPr>
              <a:r>
                <a:rPr lang="en-US" sz="900" dirty="0"/>
                <a:t>Mini-centrifuge (10,000 </a:t>
              </a:r>
              <a:r>
                <a:rPr lang="en-US" sz="900" i="1" dirty="0"/>
                <a:t>x g</a:t>
              </a:r>
              <a:r>
                <a:rPr lang="en-US" sz="900" dirty="0"/>
                <a:t>)</a:t>
              </a:r>
            </a:p>
            <a:p>
              <a:pPr marL="171450" indent="-171450">
                <a:buFont typeface="Wingdings" pitchFamily="2" charset="2"/>
                <a:buChar char="q"/>
              </a:pPr>
              <a:r>
                <a:rPr lang="en-US" sz="900" dirty="0"/>
                <a:t>Float rack</a:t>
              </a:r>
            </a:p>
            <a:p>
              <a:pPr marL="171450" indent="-171450">
                <a:buFont typeface="Wingdings" pitchFamily="2" charset="2"/>
                <a:buChar char="q"/>
              </a:pPr>
              <a:r>
                <a:rPr lang="en-US" sz="900" dirty="0"/>
                <a:t> Metal tongs</a:t>
              </a:r>
            </a:p>
            <a:p>
              <a:pPr marL="171450" indent="-171450">
                <a:buFont typeface="Wingdings" pitchFamily="2" charset="2"/>
                <a:buChar char="q"/>
              </a:pPr>
              <a:r>
                <a:rPr lang="en-US" sz="900" dirty="0">
                  <a:cs typeface="Times New Roman" panose="02020603050405020304" pitchFamily="18" charset="0"/>
                </a:rPr>
                <a:t> Ice bucket or cooler </a:t>
              </a:r>
              <a:endParaRPr lang="en-US" sz="900" b="1" dirty="0">
                <a:cs typeface="Times New Roman"/>
              </a:endParaRPr>
            </a:p>
          </p:txBody>
        </p:sp>
        <p:sp>
          <p:nvSpPr>
            <p:cNvPr id="23" name="TextBox 22">
              <a:extLst>
                <a:ext uri="{FF2B5EF4-FFF2-40B4-BE49-F238E27FC236}">
                  <a16:creationId xmlns:a16="http://schemas.microsoft.com/office/drawing/2014/main" id="{AF3E9540-3303-A548-92A3-1BA37FF6138F}"/>
                </a:ext>
              </a:extLst>
            </p:cNvPr>
            <p:cNvSpPr txBox="1"/>
            <p:nvPr/>
          </p:nvSpPr>
          <p:spPr>
            <a:xfrm>
              <a:off x="1776505" y="942080"/>
              <a:ext cx="2367643" cy="307777"/>
            </a:xfrm>
            <a:prstGeom prst="rect">
              <a:avLst/>
            </a:prstGeom>
            <a:noFill/>
          </p:spPr>
          <p:txBody>
            <a:bodyPr wrap="square" rtlCol="0">
              <a:spAutoFit/>
            </a:bodyPr>
            <a:lstStyle/>
            <a:p>
              <a:r>
                <a:rPr lang="en-US" sz="1400" b="1" dirty="0">
                  <a:cs typeface="Times New Roman" panose="02020603050405020304" pitchFamily="18" charset="0"/>
                </a:rPr>
                <a:t>Class Materials</a:t>
              </a:r>
            </a:p>
          </p:txBody>
        </p:sp>
        <p:sp>
          <p:nvSpPr>
            <p:cNvPr id="24" name="Rounded Rectangle 23">
              <a:extLst>
                <a:ext uri="{FF2B5EF4-FFF2-40B4-BE49-F238E27FC236}">
                  <a16:creationId xmlns:a16="http://schemas.microsoft.com/office/drawing/2014/main" id="{F24F19C4-0134-0243-A9A1-2A35CAC74900}"/>
                </a:ext>
              </a:extLst>
            </p:cNvPr>
            <p:cNvSpPr/>
            <p:nvPr/>
          </p:nvSpPr>
          <p:spPr>
            <a:xfrm>
              <a:off x="1624627" y="2159197"/>
              <a:ext cx="4773698" cy="1310818"/>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D61267C-1B30-9B42-9BEE-D0BE1C1615F3}"/>
                </a:ext>
              </a:extLst>
            </p:cNvPr>
            <p:cNvSpPr/>
            <p:nvPr/>
          </p:nvSpPr>
          <p:spPr>
            <a:xfrm>
              <a:off x="1835402" y="2213317"/>
              <a:ext cx="4955986" cy="1199245"/>
            </a:xfrm>
            <a:prstGeom prst="rect">
              <a:avLst/>
            </a:prstGeom>
          </p:spPr>
          <p:txBody>
            <a:bodyPr wrap="square" numCol="3">
              <a:noAutofit/>
            </a:bodyPr>
            <a:lstStyle/>
            <a:p>
              <a:pPr marL="171450" indent="-171450">
                <a:buFont typeface="Wingdings" pitchFamily="2" charset="2"/>
                <a:buChar char="q"/>
              </a:pPr>
              <a:r>
                <a:rPr lang="en-US" sz="900" dirty="0"/>
                <a:t> 2 Arthropod specimens</a:t>
              </a:r>
            </a:p>
            <a:p>
              <a:pPr marL="171450" indent="-171450">
                <a:buFont typeface="Wingdings" pitchFamily="2" charset="2"/>
                <a:buChar char="q"/>
              </a:pPr>
              <a:r>
                <a:rPr lang="en-US" sz="900" dirty="0"/>
                <a:t> +/- </a:t>
              </a:r>
              <a:r>
                <a:rPr lang="en-US" sz="900" i="1" dirty="0"/>
                <a:t>Drosophila </a:t>
              </a:r>
              <a:r>
                <a:rPr lang="en-US" sz="900" dirty="0"/>
                <a:t>controls</a:t>
              </a:r>
            </a:p>
            <a:p>
              <a:pPr marL="171450" indent="-171450">
                <a:buFont typeface="Wingdings" pitchFamily="2" charset="2"/>
                <a:buChar char="q"/>
              </a:pPr>
              <a:r>
                <a:rPr lang="en-US" sz="900" dirty="0"/>
                <a:t> Distilled water</a:t>
              </a:r>
            </a:p>
            <a:p>
              <a:pPr marL="171450" indent="-171450">
                <a:buFont typeface="Wingdings" pitchFamily="2" charset="2"/>
                <a:buChar char="q"/>
              </a:pPr>
              <a:r>
                <a:rPr lang="en-US" sz="900" dirty="0"/>
                <a:t> Gloves</a:t>
              </a:r>
            </a:p>
            <a:p>
              <a:pPr marL="171450" indent="-171450">
                <a:buFont typeface="Wingdings" pitchFamily="2" charset="2"/>
                <a:buChar char="q"/>
              </a:pPr>
              <a:r>
                <a:rPr lang="en-US" sz="900" dirty="0"/>
                <a:t> Kimwipes (or paper towels)</a:t>
              </a:r>
            </a:p>
            <a:p>
              <a:pPr marL="171450" indent="-171450">
                <a:buFont typeface="Wingdings" pitchFamily="2" charset="2"/>
                <a:buChar char="q"/>
              </a:pPr>
              <a:r>
                <a:rPr lang="en-US" sz="900" dirty="0"/>
                <a:t> Petri dish</a:t>
              </a:r>
            </a:p>
            <a:p>
              <a:pPr marL="171450" indent="-171450">
                <a:buFont typeface="Wingdings" pitchFamily="2" charset="2"/>
                <a:buChar char="q"/>
              </a:pPr>
              <a:r>
                <a:rPr lang="en-US" sz="900" dirty="0"/>
                <a:t> Dissecting tools (tweezers/scalpel)</a:t>
              </a:r>
            </a:p>
            <a:p>
              <a:pPr marL="171450" indent="-171450">
                <a:buFont typeface="Wingdings" pitchFamily="2" charset="2"/>
                <a:buChar char="q"/>
              </a:pPr>
              <a:r>
                <a:rPr lang="en-US" sz="900" dirty="0"/>
                <a:t> Cell lysis buffer</a:t>
              </a:r>
            </a:p>
            <a:p>
              <a:pPr marL="171450" indent="-171450">
                <a:buFont typeface="Wingdings" pitchFamily="2" charset="2"/>
                <a:buChar char="q"/>
              </a:pPr>
              <a:r>
                <a:rPr lang="en-US" sz="900" dirty="0"/>
                <a:t> DNA elution buffer</a:t>
              </a:r>
            </a:p>
            <a:p>
              <a:pPr marL="171450" indent="-171450">
                <a:buFont typeface="Wingdings" pitchFamily="2" charset="2"/>
                <a:buChar char="q"/>
              </a:pPr>
              <a:r>
                <a:rPr lang="en-US" sz="900" dirty="0"/>
                <a:t> Isopropanol, cold</a:t>
              </a:r>
            </a:p>
            <a:p>
              <a:pPr marL="171450" indent="-171450">
                <a:buFont typeface="Wingdings" pitchFamily="2" charset="2"/>
                <a:buChar char="q"/>
              </a:pPr>
              <a:r>
                <a:rPr lang="en-US" sz="900" dirty="0"/>
                <a:t> 70% Ethanol</a:t>
              </a:r>
            </a:p>
            <a:p>
              <a:pPr marL="171450" indent="-171450">
                <a:buFont typeface="Wingdings" pitchFamily="2" charset="2"/>
                <a:buChar char="q"/>
              </a:pPr>
              <a:r>
                <a:rPr lang="en-US" sz="900" dirty="0"/>
                <a:t> 1.5 ml microcentrifuge tubes</a:t>
              </a:r>
            </a:p>
            <a:p>
              <a:pPr marL="171450" indent="-171450">
                <a:buFont typeface="Wingdings" pitchFamily="2" charset="2"/>
                <a:buChar char="q"/>
              </a:pPr>
              <a:r>
                <a:rPr lang="en-US" sz="900" dirty="0"/>
                <a:t> Tube rack</a:t>
              </a:r>
            </a:p>
            <a:p>
              <a:pPr marL="171450" indent="-171450">
                <a:buFont typeface="Wingdings" pitchFamily="2" charset="2"/>
                <a:buChar char="q"/>
              </a:pPr>
              <a:r>
                <a:rPr lang="en-US" sz="900" dirty="0"/>
                <a:t> Sterile pestles</a:t>
              </a:r>
            </a:p>
            <a:p>
              <a:pPr marL="171450" indent="-171450">
                <a:buFont typeface="Wingdings" pitchFamily="2" charset="2"/>
                <a:buChar char="q"/>
              </a:pPr>
              <a:r>
                <a:rPr lang="en-US" sz="900" dirty="0"/>
                <a:t> Pipette (20-200)</a:t>
              </a:r>
            </a:p>
            <a:p>
              <a:pPr marL="171450" indent="-171450">
                <a:buFont typeface="Wingdings" pitchFamily="2" charset="2"/>
                <a:buChar char="q"/>
              </a:pPr>
              <a:r>
                <a:rPr lang="en-US" sz="900" dirty="0"/>
                <a:t> Pipette tips</a:t>
              </a:r>
            </a:p>
            <a:p>
              <a:pPr marL="171450" indent="-171450">
                <a:buFont typeface="Wingdings" pitchFamily="2" charset="2"/>
                <a:buChar char="q"/>
              </a:pPr>
              <a:r>
                <a:rPr lang="en-US" sz="900" dirty="0"/>
                <a:t> Waste cup for tips</a:t>
              </a:r>
            </a:p>
            <a:p>
              <a:pPr marL="171450" indent="-171450">
                <a:buFont typeface="Wingdings" pitchFamily="2" charset="2"/>
                <a:buChar char="q"/>
              </a:pPr>
              <a:r>
                <a:rPr lang="en-US" sz="900" dirty="0"/>
                <a:t> Waste cup for liquids</a:t>
              </a:r>
            </a:p>
            <a:p>
              <a:pPr marL="171450" indent="-171450">
                <a:buFont typeface="Wingdings" pitchFamily="2" charset="2"/>
                <a:buChar char="q"/>
              </a:pPr>
              <a:r>
                <a:rPr lang="en-US" sz="900" dirty="0"/>
                <a:t> Sharpie</a:t>
              </a:r>
            </a:p>
            <a:p>
              <a:pPr marL="171450" indent="-171450">
                <a:buFont typeface="Wingdings" pitchFamily="2" charset="2"/>
                <a:buChar char="q"/>
              </a:pPr>
              <a:r>
                <a:rPr lang="en-US" sz="900" dirty="0"/>
                <a:t> Paper towels</a:t>
              </a:r>
            </a:p>
            <a:p>
              <a:pPr marL="171450" indent="-171450">
                <a:buFont typeface="Wingdings" pitchFamily="2" charset="2"/>
                <a:buChar char="q"/>
              </a:pPr>
              <a:r>
                <a:rPr lang="en-US" sz="900" dirty="0"/>
                <a:t> Parafilm</a:t>
              </a:r>
            </a:p>
            <a:p>
              <a:br>
                <a:rPr lang="en-US" sz="900" dirty="0"/>
              </a:br>
              <a:endParaRPr lang="en-US" sz="900" b="1" dirty="0">
                <a:solidFill>
                  <a:schemeClr val="accent4">
                    <a:lumMod val="50000"/>
                  </a:schemeClr>
                </a:solidFill>
                <a:cs typeface="Times New Roman"/>
              </a:endParaRPr>
            </a:p>
          </p:txBody>
        </p:sp>
        <p:sp>
          <p:nvSpPr>
            <p:cNvPr id="27" name="TextBox 26">
              <a:extLst>
                <a:ext uri="{FF2B5EF4-FFF2-40B4-BE49-F238E27FC236}">
                  <a16:creationId xmlns:a16="http://schemas.microsoft.com/office/drawing/2014/main" id="{E2E229E0-CABA-6C44-80ED-D81FBC7E93FC}"/>
                </a:ext>
              </a:extLst>
            </p:cNvPr>
            <p:cNvSpPr txBox="1"/>
            <p:nvPr/>
          </p:nvSpPr>
          <p:spPr>
            <a:xfrm>
              <a:off x="1776505" y="1865655"/>
              <a:ext cx="2367643" cy="307777"/>
            </a:xfrm>
            <a:prstGeom prst="rect">
              <a:avLst/>
            </a:prstGeom>
            <a:noFill/>
          </p:spPr>
          <p:txBody>
            <a:bodyPr wrap="square" rtlCol="0">
              <a:spAutoFit/>
            </a:bodyPr>
            <a:lstStyle/>
            <a:p>
              <a:r>
                <a:rPr lang="en-US" sz="1400" b="1" dirty="0">
                  <a:cs typeface="Times New Roman" panose="02020603050405020304" pitchFamily="18" charset="0"/>
                </a:rPr>
                <a:t>Materials per Group</a:t>
              </a:r>
            </a:p>
          </p:txBody>
        </p:sp>
      </p:grpSp>
      <p:sp>
        <p:nvSpPr>
          <p:cNvPr id="28" name="Rectangle 27">
            <a:extLst>
              <a:ext uri="{FF2B5EF4-FFF2-40B4-BE49-F238E27FC236}">
                <a16:creationId xmlns:a16="http://schemas.microsoft.com/office/drawing/2014/main" id="{0D3E8153-9B88-B04E-9AB1-8E3B1619E86C}"/>
              </a:ext>
            </a:extLst>
          </p:cNvPr>
          <p:cNvSpPr/>
          <p:nvPr/>
        </p:nvSpPr>
        <p:spPr>
          <a:xfrm>
            <a:off x="879771" y="3356750"/>
            <a:ext cx="6110300" cy="6186309"/>
          </a:xfrm>
          <a:prstGeom prst="rect">
            <a:avLst/>
          </a:prstGeom>
        </p:spPr>
        <p:txBody>
          <a:bodyPr wrap="square">
            <a:spAutoFit/>
          </a:bodyPr>
          <a:lstStyle/>
          <a:p>
            <a:pPr algn="just"/>
            <a:r>
              <a:rPr lang="en-US" sz="1100" b="1" i="1" dirty="0"/>
              <a:t>Sample Preparation</a:t>
            </a:r>
            <a:endParaRPr lang="en-US" sz="1100" i="1" dirty="0"/>
          </a:p>
          <a:p>
            <a:pPr marL="738012" lvl="1" indent="-228600" algn="just">
              <a:buFont typeface="+mj-lt"/>
              <a:buAutoNum type="arabicPeriod"/>
            </a:pPr>
            <a:r>
              <a:rPr lang="en-US" sz="1100" dirty="0"/>
              <a:t>Use tweezers to carefully transfer the arthropod to a Petri dish. </a:t>
            </a:r>
          </a:p>
          <a:p>
            <a:pPr lvl="2" algn="just"/>
            <a:r>
              <a:rPr lang="en-US" sz="1100" i="1" dirty="0">
                <a:solidFill>
                  <a:schemeClr val="accent4">
                    <a:lumMod val="75000"/>
                  </a:schemeClr>
                </a:solidFill>
              </a:rPr>
              <a:t>You may substitute the Petri dish with a shallow container or sheet of wax paper.</a:t>
            </a:r>
          </a:p>
          <a:p>
            <a:pPr marL="738012" lvl="1" indent="-228600" algn="just">
              <a:buFont typeface="+mj-lt"/>
              <a:buAutoNum type="arabicPeriod"/>
            </a:pPr>
            <a:r>
              <a:rPr lang="en-US" sz="1100" dirty="0"/>
              <a:t>Rinse with water using either a squirt bottle or a 20-200 ul pipette.</a:t>
            </a:r>
          </a:p>
          <a:p>
            <a:pPr lvl="2" algn="just"/>
            <a:r>
              <a:rPr lang="en-US" sz="1100" i="1" dirty="0">
                <a:solidFill>
                  <a:schemeClr val="accent4">
                    <a:lumMod val="75000"/>
                  </a:schemeClr>
                </a:solidFill>
              </a:rPr>
              <a:t>DNA precipitates in the presence of alcohol. Therefore, remove as much preservative as possible prior to beginning the extraction.</a:t>
            </a:r>
          </a:p>
          <a:p>
            <a:pPr marL="738012" lvl="1" indent="-228600" algn="just">
              <a:buFont typeface="+mj-lt"/>
              <a:buAutoNum type="arabicPeriod"/>
            </a:pPr>
            <a:r>
              <a:rPr lang="en-US" sz="1100" dirty="0"/>
              <a:t>Blot dry excess liquid.</a:t>
            </a:r>
          </a:p>
          <a:p>
            <a:pPr lvl="2" algn="just"/>
            <a:r>
              <a:rPr lang="en-US" sz="1100" i="1" dirty="0">
                <a:solidFill>
                  <a:schemeClr val="accent4">
                    <a:lumMod val="75000"/>
                  </a:schemeClr>
                </a:solidFill>
              </a:rPr>
              <a:t>You can use </a:t>
            </a:r>
            <a:r>
              <a:rPr lang="en-US" sz="1100" i="1" dirty="0" err="1">
                <a:solidFill>
                  <a:schemeClr val="accent4">
                    <a:lumMod val="75000"/>
                  </a:schemeClr>
                </a:solidFill>
              </a:rPr>
              <a:t>Kimwipes</a:t>
            </a:r>
            <a:r>
              <a:rPr lang="en-US" sz="1100" i="1" dirty="0">
                <a:solidFill>
                  <a:schemeClr val="accent4">
                    <a:lumMod val="75000"/>
                  </a:schemeClr>
                </a:solidFill>
              </a:rPr>
              <a:t> or absorbent paper towels.</a:t>
            </a:r>
          </a:p>
          <a:p>
            <a:pPr marL="738012" lvl="1" indent="-228600" algn="just">
              <a:buFont typeface="+mj-lt"/>
              <a:buAutoNum type="arabicPeriod"/>
            </a:pPr>
            <a:r>
              <a:rPr lang="en-US" sz="1100" dirty="0"/>
              <a:t>Remove the abdomen of the insect and cut off a small piece (roughly ~2 mm, or small enough to fit in the bottom of a microcentrifuge tube).  If the specimen is smaller than a grain of rice, use the entire body. </a:t>
            </a:r>
          </a:p>
          <a:p>
            <a:pPr lvl="2" algn="just"/>
            <a:r>
              <a:rPr lang="en-US" sz="1100" i="1" dirty="0">
                <a:solidFill>
                  <a:schemeClr val="accent4">
                    <a:lumMod val="75000"/>
                  </a:schemeClr>
                </a:solidFill>
              </a:rPr>
              <a:t>If the arthropod is much larger than a fruit fly or small ant, dissect out the reproductive tissues. Use the illustration (Figure 2.3) in the Student Guide to inform the dissection or have students research the anatomy of each particular arthropod prior to this lab.</a:t>
            </a:r>
            <a:endParaRPr lang="en-US" sz="1100" dirty="0">
              <a:solidFill>
                <a:schemeClr val="accent4">
                  <a:lumMod val="75000"/>
                </a:schemeClr>
              </a:solidFill>
            </a:endParaRPr>
          </a:p>
          <a:p>
            <a:pPr marL="738012" lvl="1" indent="-228600" algn="just">
              <a:buFont typeface="+mj-lt"/>
              <a:buAutoNum type="arabicPeriod"/>
            </a:pPr>
            <a:r>
              <a:rPr lang="en-US" sz="1100" dirty="0"/>
              <a:t>Place the specimen in a labeled 1.5ml microfuge tube. </a:t>
            </a:r>
          </a:p>
          <a:p>
            <a:pPr lvl="2" algn="just"/>
            <a:r>
              <a:rPr lang="en-US" sz="1100" i="1" dirty="0">
                <a:solidFill>
                  <a:schemeClr val="accent4">
                    <a:lumMod val="75000"/>
                  </a:schemeClr>
                </a:solidFill>
              </a:rPr>
              <a:t>Samples should be small enough to fit in the bottom of the tube.</a:t>
            </a:r>
          </a:p>
          <a:p>
            <a:pPr algn="just"/>
            <a:endParaRPr lang="en-US" sz="1100" b="1" i="1" dirty="0"/>
          </a:p>
          <a:p>
            <a:pPr algn="just"/>
            <a:r>
              <a:rPr lang="en-US" sz="1100" b="1" i="1" dirty="0"/>
              <a:t>Cell Lysis</a:t>
            </a:r>
            <a:endParaRPr lang="en-US" sz="1100" dirty="0"/>
          </a:p>
          <a:p>
            <a:pPr marL="738012" lvl="1" indent="-228600" algn="just">
              <a:buFont typeface="+mj-lt"/>
              <a:buAutoNum type="arabicPeriod" startAt="6"/>
            </a:pPr>
            <a:r>
              <a:rPr lang="en-US" sz="1100" dirty="0"/>
              <a:t>Add 100 ul Cell Lysis Buffer to the first tube.</a:t>
            </a:r>
          </a:p>
          <a:p>
            <a:pPr lvl="2" algn="just"/>
            <a:r>
              <a:rPr lang="en-US" sz="1100" i="1" dirty="0">
                <a:solidFill>
                  <a:schemeClr val="accent4">
                    <a:lumMod val="75000"/>
                  </a:schemeClr>
                </a:solidFill>
              </a:rPr>
              <a:t>Always change pipet tips between each sample. NEVER place a used tip in the reagent bottle as this will contaminate every sample going forward. </a:t>
            </a:r>
          </a:p>
          <a:p>
            <a:pPr lvl="2" algn="just"/>
            <a:endParaRPr lang="en-US" sz="1100" i="1" dirty="0">
              <a:solidFill>
                <a:schemeClr val="accent4">
                  <a:lumMod val="75000"/>
                </a:schemeClr>
              </a:solidFill>
            </a:endParaRPr>
          </a:p>
          <a:p>
            <a:pPr marL="738012" lvl="1" indent="-228600" algn="just">
              <a:buFont typeface="+mj-lt"/>
              <a:buAutoNum type="arabicPeriod" startAt="6"/>
            </a:pPr>
            <a:r>
              <a:rPr lang="en-US" sz="1100" dirty="0"/>
              <a:t>Use a sterile pestle to grind the sample for 1 minute. </a:t>
            </a:r>
          </a:p>
          <a:p>
            <a:pPr lvl="2" algn="just"/>
            <a:r>
              <a:rPr lang="en-US" sz="1100" i="1" dirty="0">
                <a:solidFill>
                  <a:schemeClr val="accent4">
                    <a:lumMod val="75000"/>
                  </a:schemeClr>
                </a:solidFill>
              </a:rPr>
              <a:t>Always change pestles between samples. If you do not have enough pestles for each arthropod, clean the pestle between samples by dipping in a small vial of 10% bleach followed by 70% ethanol. Ensure that particles have been removed from pestle.</a:t>
            </a:r>
          </a:p>
          <a:p>
            <a:pPr lvl="2" algn="just"/>
            <a:endParaRPr lang="en-US" sz="1100" i="1" dirty="0">
              <a:solidFill>
                <a:schemeClr val="accent4">
                  <a:lumMod val="75000"/>
                </a:schemeClr>
              </a:solidFill>
            </a:endParaRPr>
          </a:p>
          <a:p>
            <a:pPr lvl="2" algn="just"/>
            <a:r>
              <a:rPr lang="en-US" sz="1100" i="1" dirty="0">
                <a:solidFill>
                  <a:schemeClr val="accent4">
                    <a:lumMod val="75000"/>
                  </a:schemeClr>
                </a:solidFill>
              </a:rPr>
              <a:t>Pestles designed specifically for 1.5 ml tubes are highly recommended and will yield best results. However, you can also make homemade pestles by heating the end of a pipet tip over a Bunsen burner to create a rounded pestle-like tip.</a:t>
            </a:r>
          </a:p>
          <a:p>
            <a:pPr lvl="2" algn="just"/>
            <a:endParaRPr lang="en-US" sz="1100" i="1" dirty="0">
              <a:solidFill>
                <a:schemeClr val="accent4">
                  <a:lumMod val="75000"/>
                </a:schemeClr>
              </a:solidFill>
            </a:endParaRPr>
          </a:p>
          <a:p>
            <a:pPr marL="738012" lvl="1" indent="-228600" algn="just">
              <a:buFont typeface="+mj-lt"/>
              <a:buAutoNum type="arabicPeriod" startAt="6"/>
            </a:pPr>
            <a:r>
              <a:rPr lang="en-US" sz="1100" dirty="0"/>
              <a:t>Add an additional 100ul of Cell Lysis Buffer. Grind a few more times, then dip the pestle in the arthropod lysate to rinse and remove remaining debris. Change pestle and pipet tip; move on to the next sample and repeat Steps 6-8.</a:t>
            </a:r>
          </a:p>
          <a:p>
            <a:pPr lvl="1" algn="just"/>
            <a:r>
              <a:rPr lang="en-US" sz="1100" dirty="0"/>
              <a:t>	</a:t>
            </a:r>
            <a:r>
              <a:rPr lang="en-US" sz="1100" i="1" dirty="0">
                <a:solidFill>
                  <a:schemeClr val="accent4">
                    <a:lumMod val="75000"/>
                  </a:schemeClr>
                </a:solidFill>
              </a:rPr>
              <a:t>If the sample is not fully submerged in Cell Lysis Buffer at this point, add a little more.</a:t>
            </a: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7</a:t>
            </a:fld>
            <a:endParaRPr lang="en-US" dirty="0"/>
          </a:p>
        </p:txBody>
      </p:sp>
      <p:pic>
        <p:nvPicPr>
          <p:cNvPr id="36" name="Picture 35">
            <a:extLst>
              <a:ext uri="{FF2B5EF4-FFF2-40B4-BE49-F238E27FC236}">
                <a16:creationId xmlns:a16="http://schemas.microsoft.com/office/drawing/2014/main" id="{03F372AF-C12B-7241-AB4C-0B2C0F085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9" name="Rectangle 28">
            <a:extLst>
              <a:ext uri="{FF2B5EF4-FFF2-40B4-BE49-F238E27FC236}">
                <a16:creationId xmlns:a16="http://schemas.microsoft.com/office/drawing/2014/main" id="{2AA3C10B-A7D4-0440-88EC-BB9CD78697A0}"/>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DNA Extraction: Annotated Protocol</a:t>
            </a:r>
          </a:p>
        </p:txBody>
      </p:sp>
      <p:sp>
        <p:nvSpPr>
          <p:cNvPr id="17" name="Rectangle 16">
            <a:extLst>
              <a:ext uri="{FF2B5EF4-FFF2-40B4-BE49-F238E27FC236}">
                <a16:creationId xmlns:a16="http://schemas.microsoft.com/office/drawing/2014/main" id="{C95A6B71-3C04-9246-B11A-702D8448F9B7}"/>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18" name="Rectangle 17">
            <a:extLst>
              <a:ext uri="{FF2B5EF4-FFF2-40B4-BE49-F238E27FC236}">
                <a16:creationId xmlns:a16="http://schemas.microsoft.com/office/drawing/2014/main" id="{97772380-2783-AF43-AB3E-1E29ABF422F3}"/>
              </a:ext>
            </a:extLst>
          </p:cNvPr>
          <p:cNvSpPr/>
          <p:nvPr/>
        </p:nvSpPr>
        <p:spPr>
          <a:xfrm>
            <a:off x="436888" y="9360435"/>
            <a:ext cx="2268605" cy="507831"/>
          </a:xfrm>
          <a:prstGeom prst="rect">
            <a:avLst/>
          </a:prstGeom>
        </p:spPr>
        <p:txBody>
          <a:bodyPr wrap="square">
            <a:spAutoFit/>
          </a:bodyPr>
          <a:lstStyle/>
          <a:p>
            <a:pPr algn="ctr" hangingPunct="0"/>
            <a:r>
              <a:rPr lang="en-US" sz="900" b="1" dirty="0">
                <a:solidFill>
                  <a:schemeClr val="tx1">
                    <a:lumMod val="65000"/>
                    <a:lumOff val="35000"/>
                  </a:schemeClr>
                </a:solidFill>
                <a:ea typeface="Times New Roman" charset="0"/>
              </a:rPr>
              <a:t>This protocol was adapted and modified for The</a:t>
            </a:r>
            <a:r>
              <a:rPr lang="en-US" sz="900" b="1" i="1" dirty="0">
                <a:solidFill>
                  <a:schemeClr val="tx1">
                    <a:lumMod val="65000"/>
                    <a:lumOff val="35000"/>
                  </a:schemeClr>
                </a:solidFill>
                <a:ea typeface="Times New Roman" charset="0"/>
              </a:rPr>
              <a:t> Wolbachia </a:t>
            </a:r>
            <a:r>
              <a:rPr lang="en-US" sz="900" b="1" dirty="0">
                <a:solidFill>
                  <a:schemeClr val="tx1">
                    <a:lumMod val="65000"/>
                    <a:lumOff val="35000"/>
                  </a:schemeClr>
                </a:solidFill>
                <a:ea typeface="Times New Roman" charset="0"/>
              </a:rPr>
              <a:t>Project; it is made available under CC-BY-NC-ND.  </a:t>
            </a:r>
          </a:p>
        </p:txBody>
      </p:sp>
    </p:spTree>
    <p:extLst>
      <p:ext uri="{BB962C8B-B14F-4D97-AF65-F5344CB8AC3E}">
        <p14:creationId xmlns:p14="http://schemas.microsoft.com/office/powerpoint/2010/main" val="1941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6D63E-D22D-C943-A84A-DE7EC901124B}"/>
              </a:ext>
            </a:extLst>
          </p:cNvPr>
          <p:cNvSpPr/>
          <p:nvPr/>
        </p:nvSpPr>
        <p:spPr>
          <a:xfrm>
            <a:off x="879771" y="7137050"/>
            <a:ext cx="6110300" cy="2462213"/>
          </a:xfrm>
          <a:prstGeom prst="rect">
            <a:avLst/>
          </a:prstGeom>
        </p:spPr>
        <p:txBody>
          <a:bodyPr wrap="square">
            <a:spAutoFit/>
          </a:bodyPr>
          <a:lstStyle/>
          <a:p>
            <a:pPr marL="738012" lvl="1" indent="-228600" algn="just">
              <a:buFont typeface="+mj-lt"/>
              <a:buAutoNum type="arabicPeriod" startAt="14"/>
            </a:pPr>
            <a:r>
              <a:rPr lang="en-US" sz="1100" dirty="0"/>
              <a:t>Gently mix samples by inverting approximately 50 times.</a:t>
            </a:r>
          </a:p>
          <a:p>
            <a:pPr lvl="2" algn="just"/>
            <a:r>
              <a:rPr lang="en-US" sz="1100" i="1" dirty="0">
                <a:solidFill>
                  <a:schemeClr val="accent4">
                    <a:lumMod val="75000"/>
                  </a:schemeClr>
                </a:solidFill>
              </a:rPr>
              <a:t>Mix all tubes at once by placing in a foam carrier or tube rack. Place one hand across the top of the tubes to hold in place while inverting.</a:t>
            </a:r>
          </a:p>
          <a:p>
            <a:pPr marL="738012" lvl="1" indent="-228600" algn="just">
              <a:buFont typeface="+mj-lt"/>
              <a:buAutoNum type="arabicPeriod" startAt="14"/>
            </a:pPr>
            <a:r>
              <a:rPr lang="en-US" sz="1100" dirty="0"/>
              <a:t>Centrifuge for 5 minutes to pellet genomic DNA.</a:t>
            </a:r>
          </a:p>
          <a:p>
            <a:pPr lvl="2" algn="just"/>
            <a:r>
              <a:rPr lang="en-US" sz="1100" i="1" dirty="0">
                <a:solidFill>
                  <a:schemeClr val="accent4">
                    <a:lumMod val="75000"/>
                  </a:schemeClr>
                </a:solidFill>
              </a:rPr>
              <a:t>To easily locate the pellet, orient the hinge of the tube to point away from the middle of the centrifuge. The DNA pellet may be seen near the bottom of the tube under the hinge.</a:t>
            </a:r>
            <a:endParaRPr lang="en-US" sz="1100" dirty="0">
              <a:solidFill>
                <a:schemeClr val="accent4">
                  <a:lumMod val="75000"/>
                </a:schemeClr>
              </a:solidFill>
            </a:endParaRPr>
          </a:p>
          <a:p>
            <a:pPr marL="738012" lvl="1" indent="-228600" algn="just">
              <a:buFont typeface="+mj-lt"/>
              <a:buAutoNum type="arabicPeriod" startAt="14"/>
            </a:pPr>
            <a:r>
              <a:rPr lang="en-US" sz="1100" dirty="0"/>
              <a:t>Carefully pour the supernatants into a waste cup and invert tubes on a paper towel to air dry for 1 minute. Be careful not to reinvert the tubes prior to placing them on the paper towel as this could cause ethanol to flow back against, and possibly dislodge, the pellets.</a:t>
            </a:r>
          </a:p>
          <a:p>
            <a:pPr lvl="2" algn="just"/>
            <a:r>
              <a:rPr lang="en-US" sz="1100" i="1" dirty="0">
                <a:solidFill>
                  <a:schemeClr val="accent4">
                    <a:lumMod val="75000"/>
                  </a:schemeClr>
                </a:solidFill>
              </a:rPr>
              <a:t>Pellet may be loose so watch carefully and pour slowly.</a:t>
            </a:r>
            <a:r>
              <a:rPr lang="en-US" sz="1100" i="1" dirty="0">
                <a:solidFill>
                  <a:srgbClr val="BF9000"/>
                </a:solidFill>
              </a:rPr>
              <a:t> I</a:t>
            </a:r>
            <a:r>
              <a:rPr lang="en-US" sz="1100" i="1" dirty="0">
                <a:solidFill>
                  <a:schemeClr val="accent4">
                    <a:lumMod val="75000"/>
                  </a:schemeClr>
                </a:solidFill>
              </a:rPr>
              <a:t>f the pellet begins to move, add more isopropanol and re-spin.</a:t>
            </a:r>
            <a:endParaRPr lang="en-US" sz="1100" dirty="0"/>
          </a:p>
          <a:p>
            <a:pPr marL="738012" lvl="1" indent="-228600" algn="just">
              <a:buFont typeface="+mj-lt"/>
              <a:buAutoNum type="arabicPeriod" startAt="14"/>
            </a:pPr>
            <a:endParaRPr lang="en-US" sz="1100" dirty="0"/>
          </a:p>
          <a:p>
            <a:pPr marL="738012" lvl="1" indent="-228600" algn="just">
              <a:buFont typeface="+mj-lt"/>
              <a:buAutoNum type="arabicPeriod" startAt="14"/>
            </a:pPr>
            <a:endParaRPr lang="en-US" sz="1100" dirty="0"/>
          </a:p>
        </p:txBody>
      </p:sp>
      <p:sp>
        <p:nvSpPr>
          <p:cNvPr id="28" name="Rectangle 27">
            <a:extLst>
              <a:ext uri="{FF2B5EF4-FFF2-40B4-BE49-F238E27FC236}">
                <a16:creationId xmlns:a16="http://schemas.microsoft.com/office/drawing/2014/main" id="{0D3E8153-9B88-B04E-9AB1-8E3B1619E86C}"/>
              </a:ext>
            </a:extLst>
          </p:cNvPr>
          <p:cNvSpPr/>
          <p:nvPr/>
        </p:nvSpPr>
        <p:spPr>
          <a:xfrm>
            <a:off x="879771" y="878521"/>
            <a:ext cx="6110300" cy="6017032"/>
          </a:xfrm>
          <a:prstGeom prst="rect">
            <a:avLst/>
          </a:prstGeom>
        </p:spPr>
        <p:txBody>
          <a:bodyPr wrap="square">
            <a:spAutoFit/>
          </a:bodyPr>
          <a:lstStyle/>
          <a:p>
            <a:pPr algn="just"/>
            <a:r>
              <a:rPr lang="en-US" sz="1100" b="1" i="1" dirty="0"/>
              <a:t>Cell Lysis (continued from previous page)</a:t>
            </a:r>
          </a:p>
          <a:p>
            <a:pPr marL="738012" lvl="1" indent="-228600" algn="just">
              <a:buFont typeface="+mj-lt"/>
              <a:buAutoNum type="arabicPeriod" startAt="9"/>
            </a:pPr>
            <a:r>
              <a:rPr lang="en-US" sz="1100" dirty="0"/>
              <a:t>Heat samples @ 95</a:t>
            </a:r>
            <a:r>
              <a:rPr lang="en-US" sz="1100" dirty="0">
                <a:sym typeface="Symbol" pitchFamily="2" charset="2"/>
              </a:rPr>
              <a:t></a:t>
            </a:r>
            <a:r>
              <a:rPr lang="en-US" sz="1100" dirty="0"/>
              <a:t> C for 5 minutes.</a:t>
            </a:r>
          </a:p>
          <a:p>
            <a:pPr lvl="1" algn="just"/>
            <a:r>
              <a:rPr lang="en-US" sz="1100" dirty="0"/>
              <a:t>	</a:t>
            </a:r>
            <a:r>
              <a:rPr lang="en-US" sz="1100" i="1" dirty="0">
                <a:solidFill>
                  <a:schemeClr val="accent4">
                    <a:lumMod val="75000"/>
                  </a:schemeClr>
                </a:solidFill>
              </a:rPr>
              <a:t>You may also use a hot water bath, heat block, or boil water in a microwave. If using a 	hot plate,</a:t>
            </a:r>
            <a:endParaRPr lang="en-US" sz="1100" dirty="0"/>
          </a:p>
          <a:p>
            <a:pPr marL="1247424" lvl="2" indent="-228600" algn="just">
              <a:buFont typeface="Arial" panose="020B0604020202020204" pitchFamily="34" charset="0"/>
              <a:buChar char="•"/>
            </a:pPr>
            <a:r>
              <a:rPr lang="en-US" sz="1100" dirty="0"/>
              <a:t>Wrap the caps with Parafilm to prevent lids from popping off while heating.</a:t>
            </a:r>
          </a:p>
          <a:p>
            <a:pPr marL="1247424" lvl="2" indent="-228600" algn="just">
              <a:buFont typeface="Arial" panose="020B0604020202020204" pitchFamily="34" charset="0"/>
              <a:buChar char="•"/>
            </a:pPr>
            <a:r>
              <a:rPr lang="en-US" sz="1100" dirty="0"/>
              <a:t>Place each of the tubes into a foam rack and place the rack directly in the beaker of hot water.</a:t>
            </a:r>
          </a:p>
          <a:p>
            <a:pPr marL="1247424" lvl="2" indent="-228600" algn="just">
              <a:buFont typeface="Arial" panose="020B0604020202020204" pitchFamily="34" charset="0"/>
              <a:buChar char="•"/>
            </a:pPr>
            <a:r>
              <a:rPr lang="en-US" sz="1100" dirty="0"/>
              <a:t>Use tongs or a long metal rod to remove the rack from the hot water.</a:t>
            </a:r>
          </a:p>
          <a:p>
            <a:pPr lvl="2" algn="just"/>
            <a:r>
              <a:rPr lang="en-US" sz="1100" b="1" dirty="0">
                <a:solidFill>
                  <a:schemeClr val="accent4">
                    <a:lumMod val="75000"/>
                  </a:schemeClr>
                </a:solidFill>
              </a:rPr>
              <a:t>Time saving tip: </a:t>
            </a:r>
            <a:r>
              <a:rPr lang="en-US" sz="1100" i="1" dirty="0">
                <a:solidFill>
                  <a:schemeClr val="accent4">
                    <a:lumMod val="75000"/>
                  </a:schemeClr>
                </a:solidFill>
              </a:rPr>
              <a:t>While samples are incubating, label new tubes containing 150 ul cold isopropanol in preparation for the DNA precipitation step. To reduce class time, you may also prepare isopropanol aliquots prior to the lab. Make sure that students label the new tubes before transferring supernatant. Unlabeled tubes lead to mixed up samples.</a:t>
            </a:r>
          </a:p>
          <a:p>
            <a:pPr algn="just"/>
            <a:endParaRPr lang="en-US" sz="1100" dirty="0"/>
          </a:p>
          <a:p>
            <a:pPr algn="just"/>
            <a:r>
              <a:rPr lang="en-US" sz="1100" b="1" i="1" dirty="0"/>
              <a:t>Cellular Debris Removal</a:t>
            </a:r>
            <a:endParaRPr lang="en-US" sz="1100" dirty="0"/>
          </a:p>
          <a:p>
            <a:pPr marL="738012" lvl="1" indent="-228600" algn="just">
              <a:buFont typeface="+mj-lt"/>
              <a:buAutoNum type="arabicPeriod" startAt="10"/>
            </a:pPr>
            <a:r>
              <a:rPr lang="en-US" sz="1100" dirty="0"/>
              <a:t>Place tubes in ice bucket or refrigerator to cool to room temperature.</a:t>
            </a:r>
          </a:p>
          <a:p>
            <a:pPr marL="738012" lvl="1" indent="-228600" algn="just">
              <a:buFont typeface="+mj-lt"/>
              <a:buAutoNum type="arabicPeriod" startAt="10"/>
            </a:pPr>
            <a:r>
              <a:rPr lang="en-US" sz="1100" dirty="0"/>
              <a:t>Vortex tubes for 20 seconds. If you do not have a </a:t>
            </a:r>
            <a:r>
              <a:rPr lang="en-US" sz="1100" dirty="0" err="1"/>
              <a:t>vortexer</a:t>
            </a:r>
            <a:r>
              <a:rPr lang="en-US" sz="1100" dirty="0"/>
              <a:t>, mix tubes by tilting back and forth ~ 50 times. This can be done with the microcentrifuge tubes still in the foam carrier (or in a tube rack) by placing one hand on the top and one on the bottom and gently inverting.</a:t>
            </a:r>
          </a:p>
          <a:p>
            <a:pPr marL="738012" lvl="1" indent="-228600" algn="just">
              <a:buFont typeface="+mj-lt"/>
              <a:buAutoNum type="arabicPeriod" startAt="10"/>
            </a:pPr>
            <a:r>
              <a:rPr lang="en-US" sz="1100" dirty="0"/>
              <a:t>Centrifuge for 2 minutes to pellet debris.</a:t>
            </a:r>
          </a:p>
          <a:p>
            <a:pPr lvl="1" algn="just"/>
            <a:r>
              <a:rPr lang="en-US" sz="1100" dirty="0"/>
              <a:t>	</a:t>
            </a:r>
            <a:r>
              <a:rPr lang="en-US" sz="1100" i="1" dirty="0">
                <a:solidFill>
                  <a:schemeClr val="accent4">
                    <a:lumMod val="75000"/>
                  </a:schemeClr>
                </a:solidFill>
              </a:rPr>
              <a:t>This protocol was designed for 10,000 x g. However, most units are sufficient in default 	mode (typically 8,000-10,000 x </a:t>
            </a:r>
            <a:r>
              <a:rPr lang="en-US" sz="1100" dirty="0">
                <a:solidFill>
                  <a:schemeClr val="accent4">
                    <a:lumMod val="75000"/>
                  </a:schemeClr>
                </a:solidFill>
              </a:rPr>
              <a:t>g</a:t>
            </a:r>
            <a:r>
              <a:rPr lang="en-US" sz="1100" i="1" dirty="0">
                <a:solidFill>
                  <a:schemeClr val="accent4">
                    <a:lumMod val="75000"/>
                  </a:schemeClr>
                </a:solidFill>
              </a:rPr>
              <a:t>). Note that RCF and RPM are not the same. You may 	convert RPM to RCF using online calculators.</a:t>
            </a:r>
          </a:p>
          <a:p>
            <a:pPr lvl="1" algn="just"/>
            <a:r>
              <a:rPr lang="en-US" sz="1100" i="1" dirty="0">
                <a:solidFill>
                  <a:schemeClr val="accent4">
                    <a:lumMod val="75000"/>
                  </a:schemeClr>
                </a:solidFill>
              </a:rPr>
              <a:t>	- </a:t>
            </a:r>
            <a:r>
              <a:rPr lang="en-US" sz="1100" b="1" i="1" dirty="0">
                <a:solidFill>
                  <a:schemeClr val="accent4">
                    <a:lumMod val="75000"/>
                  </a:schemeClr>
                </a:solidFill>
              </a:rPr>
              <a:t>RCF</a:t>
            </a:r>
            <a:r>
              <a:rPr lang="en-US" sz="1100" i="1" dirty="0">
                <a:solidFill>
                  <a:schemeClr val="accent4">
                    <a:lumMod val="75000"/>
                  </a:schemeClr>
                </a:solidFill>
              </a:rPr>
              <a:t> (Relative centrifugal force) refers to force x gravity, or g-force.</a:t>
            </a:r>
          </a:p>
          <a:p>
            <a:pPr lvl="1" algn="just"/>
            <a:r>
              <a:rPr lang="en-US" sz="1100" i="1" dirty="0">
                <a:solidFill>
                  <a:schemeClr val="accent4">
                    <a:lumMod val="75000"/>
                  </a:schemeClr>
                </a:solidFill>
              </a:rPr>
              <a:t>	- </a:t>
            </a:r>
            <a:r>
              <a:rPr lang="en-US" sz="1100" b="1" i="1" dirty="0">
                <a:solidFill>
                  <a:schemeClr val="accent4">
                    <a:lumMod val="75000"/>
                  </a:schemeClr>
                </a:solidFill>
              </a:rPr>
              <a:t>RPM</a:t>
            </a:r>
            <a:r>
              <a:rPr lang="en-US" sz="1100" i="1" dirty="0">
                <a:solidFill>
                  <a:schemeClr val="accent4">
                    <a:lumMod val="75000"/>
                  </a:schemeClr>
                </a:solidFill>
              </a:rPr>
              <a:t> (Revolutions per minute) is based on x </a:t>
            </a:r>
            <a:r>
              <a:rPr lang="en-US" sz="1100" dirty="0">
                <a:solidFill>
                  <a:schemeClr val="accent4">
                    <a:lumMod val="75000"/>
                  </a:schemeClr>
                </a:solidFill>
              </a:rPr>
              <a:t>g</a:t>
            </a:r>
            <a:r>
              <a:rPr lang="en-US" sz="1100" i="1" dirty="0">
                <a:solidFill>
                  <a:schemeClr val="accent4">
                    <a:lumMod val="75000"/>
                  </a:schemeClr>
                </a:solidFill>
              </a:rPr>
              <a:t> and size of the rotor. </a:t>
            </a:r>
          </a:p>
          <a:p>
            <a:pPr lvl="1" algn="just"/>
            <a:endParaRPr lang="en-US" sz="1100" i="1" dirty="0">
              <a:solidFill>
                <a:schemeClr val="accent4">
                  <a:lumMod val="75000"/>
                </a:schemeClr>
              </a:solidFill>
            </a:endParaRPr>
          </a:p>
          <a:p>
            <a:pPr lvl="1" algn="just"/>
            <a:r>
              <a:rPr lang="en-US" sz="1100" i="1" dirty="0">
                <a:solidFill>
                  <a:schemeClr val="accent4">
                    <a:lumMod val="75000"/>
                  </a:schemeClr>
                </a:solidFill>
              </a:rPr>
              <a:t>	Always keep the centrifuge balanced! Space samples evenly across the rotor. If unable 	to properly balance the rotor, fill a labeled tube with water and use it as a balancer. </a:t>
            </a:r>
            <a:endParaRPr lang="en-US" sz="1100" dirty="0">
              <a:solidFill>
                <a:schemeClr val="accent4">
                  <a:lumMod val="75000"/>
                </a:schemeClr>
              </a:solidFill>
            </a:endParaRPr>
          </a:p>
          <a:p>
            <a:pPr lvl="1" algn="just"/>
            <a:r>
              <a:rPr lang="en-US" sz="1100" dirty="0"/>
              <a:t>	</a:t>
            </a:r>
          </a:p>
          <a:p>
            <a:pPr algn="just"/>
            <a:r>
              <a:rPr lang="en-US" sz="1100" b="1" i="1" dirty="0"/>
              <a:t>DNA Precipitation &amp; Purification</a:t>
            </a:r>
            <a:endParaRPr lang="en-US" sz="1100" i="1" dirty="0"/>
          </a:p>
          <a:p>
            <a:pPr marL="738012" lvl="1" indent="-228600" algn="just">
              <a:buFont typeface="+mj-lt"/>
              <a:buAutoNum type="arabicPeriod" startAt="13"/>
            </a:pPr>
            <a:r>
              <a:rPr lang="en-US" sz="1100" dirty="0"/>
              <a:t>Use a pipet to carefully transfer 150 ul of supernatant to a new tube containing an equal amount (150 ul) of cold isopropanol. </a:t>
            </a:r>
            <a:endParaRPr lang="en-US" sz="1100" i="1" dirty="0"/>
          </a:p>
          <a:p>
            <a:pPr marL="228600" indent="-228600" algn="just">
              <a:buFont typeface="+mj-lt"/>
              <a:buAutoNum type="arabicPeriod" startAt="10"/>
            </a:pPr>
            <a:endParaRPr lang="en-US" sz="1100" dirty="0"/>
          </a:p>
        </p:txBody>
      </p:sp>
      <p:sp>
        <p:nvSpPr>
          <p:cNvPr id="33" name="TextBox 32">
            <a:extLst>
              <a:ext uri="{FF2B5EF4-FFF2-40B4-BE49-F238E27FC236}">
                <a16:creationId xmlns:a16="http://schemas.microsoft.com/office/drawing/2014/main" id="{DB81EB8F-BB1A-E740-A68D-409D0A28B726}"/>
              </a:ext>
            </a:extLst>
          </p:cNvPr>
          <p:cNvSpPr txBox="1"/>
          <p:nvPr/>
        </p:nvSpPr>
        <p:spPr>
          <a:xfrm>
            <a:off x="6501355" y="547664"/>
            <a:ext cx="1194690" cy="215444"/>
          </a:xfrm>
          <a:prstGeom prst="rect">
            <a:avLst/>
          </a:prstGeom>
          <a:noFill/>
        </p:spPr>
        <p:txBody>
          <a:bodyPr wrap="square" rtlCol="0">
            <a:spAutoFit/>
          </a:bodyPr>
          <a:lstStyle/>
          <a:p>
            <a:r>
              <a:rPr lang="en-US" sz="800" i="1" dirty="0"/>
              <a:t>.</a:t>
            </a: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8</a:t>
            </a:fld>
            <a:endParaRPr lang="en-US" dirty="0"/>
          </a:p>
        </p:txBody>
      </p:sp>
      <p:pic>
        <p:nvPicPr>
          <p:cNvPr id="36" name="Picture 35">
            <a:extLst>
              <a:ext uri="{FF2B5EF4-FFF2-40B4-BE49-F238E27FC236}">
                <a16:creationId xmlns:a16="http://schemas.microsoft.com/office/drawing/2014/main" id="{03F372AF-C12B-7241-AB4C-0B2C0F085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9" name="Rectangle 28">
            <a:extLst>
              <a:ext uri="{FF2B5EF4-FFF2-40B4-BE49-F238E27FC236}">
                <a16:creationId xmlns:a16="http://schemas.microsoft.com/office/drawing/2014/main" id="{2AA3C10B-A7D4-0440-88EC-BB9CD78697A0}"/>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DNA Extraction: Annotated Protocol</a:t>
            </a:r>
          </a:p>
        </p:txBody>
      </p:sp>
      <p:grpSp>
        <p:nvGrpSpPr>
          <p:cNvPr id="30" name="Group 29">
            <a:extLst>
              <a:ext uri="{FF2B5EF4-FFF2-40B4-BE49-F238E27FC236}">
                <a16:creationId xmlns:a16="http://schemas.microsoft.com/office/drawing/2014/main" id="{05E03894-872B-294C-8E18-07FCCAB36D47}"/>
              </a:ext>
            </a:extLst>
          </p:cNvPr>
          <p:cNvGrpSpPr/>
          <p:nvPr/>
        </p:nvGrpSpPr>
        <p:grpSpPr>
          <a:xfrm>
            <a:off x="2318662" y="6635498"/>
            <a:ext cx="3135073" cy="431597"/>
            <a:chOff x="2433015" y="1578231"/>
            <a:chExt cx="3135073" cy="431597"/>
          </a:xfrm>
        </p:grpSpPr>
        <p:sp>
          <p:nvSpPr>
            <p:cNvPr id="31" name="Rounded Rectangle 30">
              <a:extLst>
                <a:ext uri="{FF2B5EF4-FFF2-40B4-BE49-F238E27FC236}">
                  <a16:creationId xmlns:a16="http://schemas.microsoft.com/office/drawing/2014/main" id="{30113573-9AEB-7D4C-B7A7-68661D63262F}"/>
                </a:ext>
              </a:extLst>
            </p:cNvPr>
            <p:cNvSpPr/>
            <p:nvPr/>
          </p:nvSpPr>
          <p:spPr>
            <a:xfrm>
              <a:off x="2451480" y="1578231"/>
              <a:ext cx="3116608" cy="43159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9307440-6841-354C-91E7-B568C1C35A97}"/>
                </a:ext>
              </a:extLst>
            </p:cNvPr>
            <p:cNvSpPr txBox="1"/>
            <p:nvPr/>
          </p:nvSpPr>
          <p:spPr>
            <a:xfrm>
              <a:off x="2433015" y="1586657"/>
              <a:ext cx="3116608" cy="400110"/>
            </a:xfrm>
            <a:prstGeom prst="rect">
              <a:avLst/>
            </a:prstGeom>
            <a:noFill/>
          </p:spPr>
          <p:txBody>
            <a:bodyPr wrap="square" rtlCol="0">
              <a:spAutoFit/>
            </a:bodyPr>
            <a:lstStyle/>
            <a:p>
              <a:pPr algn="ctr"/>
              <a:r>
                <a:rPr lang="en-US" sz="1000" b="1" dirty="0"/>
                <a:t>This is an optional STOPPING POINT. Store DNA in freezer (-20 °C) until next class period.</a:t>
              </a:r>
            </a:p>
          </p:txBody>
        </p:sp>
      </p:grpSp>
      <p:sp>
        <p:nvSpPr>
          <p:cNvPr id="13" name="Rectangle 12">
            <a:extLst>
              <a:ext uri="{FF2B5EF4-FFF2-40B4-BE49-F238E27FC236}">
                <a16:creationId xmlns:a16="http://schemas.microsoft.com/office/drawing/2014/main" id="{6B347B91-95C1-BD4D-8E09-65826A203FFC}"/>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14" name="Rectangle 13">
            <a:extLst>
              <a:ext uri="{FF2B5EF4-FFF2-40B4-BE49-F238E27FC236}">
                <a16:creationId xmlns:a16="http://schemas.microsoft.com/office/drawing/2014/main" id="{A900B701-EDCC-4A45-B246-0966C0CCCB5C}"/>
              </a:ext>
            </a:extLst>
          </p:cNvPr>
          <p:cNvSpPr/>
          <p:nvPr/>
        </p:nvSpPr>
        <p:spPr>
          <a:xfrm>
            <a:off x="436888" y="9360435"/>
            <a:ext cx="2268605" cy="507831"/>
          </a:xfrm>
          <a:prstGeom prst="rect">
            <a:avLst/>
          </a:prstGeom>
        </p:spPr>
        <p:txBody>
          <a:bodyPr wrap="square">
            <a:spAutoFit/>
          </a:bodyPr>
          <a:lstStyle/>
          <a:p>
            <a:pPr algn="ctr" hangingPunct="0"/>
            <a:r>
              <a:rPr lang="en-US" sz="900" b="1" dirty="0">
                <a:solidFill>
                  <a:schemeClr val="tx1">
                    <a:lumMod val="65000"/>
                    <a:lumOff val="35000"/>
                  </a:schemeClr>
                </a:solidFill>
                <a:ea typeface="Times New Roman" charset="0"/>
              </a:rPr>
              <a:t>This protocol was adapted and modified for The</a:t>
            </a:r>
            <a:r>
              <a:rPr lang="en-US" sz="900" b="1" i="1" dirty="0">
                <a:solidFill>
                  <a:schemeClr val="tx1">
                    <a:lumMod val="65000"/>
                    <a:lumOff val="35000"/>
                  </a:schemeClr>
                </a:solidFill>
                <a:ea typeface="Times New Roman" charset="0"/>
              </a:rPr>
              <a:t> Wolbachia </a:t>
            </a:r>
            <a:r>
              <a:rPr lang="en-US" sz="900" b="1" dirty="0">
                <a:solidFill>
                  <a:schemeClr val="tx1">
                    <a:lumMod val="65000"/>
                    <a:lumOff val="35000"/>
                  </a:schemeClr>
                </a:solidFill>
                <a:ea typeface="Times New Roman" charset="0"/>
              </a:rPr>
              <a:t>Project; it is made available under CC-BY-NC-ND.  </a:t>
            </a:r>
          </a:p>
        </p:txBody>
      </p:sp>
      <p:pic>
        <p:nvPicPr>
          <p:cNvPr id="16" name="Picture 15">
            <a:extLst>
              <a:ext uri="{FF2B5EF4-FFF2-40B4-BE49-F238E27FC236}">
                <a16:creationId xmlns:a16="http://schemas.microsoft.com/office/drawing/2014/main" id="{892440D1-B906-7A41-81CE-1640E4FE6315}"/>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247008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D3E8153-9B88-B04E-9AB1-8E3B1619E86C}"/>
              </a:ext>
            </a:extLst>
          </p:cNvPr>
          <p:cNvSpPr/>
          <p:nvPr/>
        </p:nvSpPr>
        <p:spPr>
          <a:xfrm>
            <a:off x="879771" y="1061001"/>
            <a:ext cx="6131131" cy="5001369"/>
          </a:xfrm>
          <a:prstGeom prst="rect">
            <a:avLst/>
          </a:prstGeom>
        </p:spPr>
        <p:txBody>
          <a:bodyPr wrap="square">
            <a:spAutoFit/>
          </a:bodyPr>
          <a:lstStyle/>
          <a:p>
            <a:pPr algn="just"/>
            <a:r>
              <a:rPr lang="en-US" sz="1100" b="1" i="1" dirty="0"/>
              <a:t>DNA Precipitation &amp; Purification (continued from previous page)</a:t>
            </a:r>
            <a:endParaRPr lang="en-US" sz="1100" dirty="0"/>
          </a:p>
          <a:p>
            <a:pPr marL="738012" lvl="1" indent="-228600" algn="just">
              <a:buFont typeface="+mj-lt"/>
              <a:buAutoNum type="arabicPeriod" startAt="17"/>
            </a:pPr>
            <a:r>
              <a:rPr lang="en-US" sz="1100" dirty="0"/>
              <a:t>Add 100 ul of 70% ethanol to each pellet.</a:t>
            </a:r>
          </a:p>
          <a:p>
            <a:pPr lvl="2" algn="just"/>
            <a:r>
              <a:rPr lang="en-US" sz="1100" i="1" dirty="0">
                <a:solidFill>
                  <a:schemeClr val="accent4">
                    <a:lumMod val="75000"/>
                  </a:schemeClr>
                </a:solidFill>
              </a:rPr>
              <a:t>Ethanol removes excess salts, which is recommended for downstream applications, and shortens the time needed to air dry the pellet. </a:t>
            </a:r>
          </a:p>
          <a:p>
            <a:pPr marL="738012" lvl="1" indent="-228600" algn="just">
              <a:buFont typeface="+mj-lt"/>
              <a:buAutoNum type="arabicPeriod" startAt="17"/>
            </a:pPr>
            <a:r>
              <a:rPr lang="en-US" sz="1100" dirty="0"/>
              <a:t>Invert tubes 10 times to wash the DNA.</a:t>
            </a:r>
          </a:p>
          <a:p>
            <a:pPr marL="738012" lvl="1" indent="-228600" algn="just">
              <a:buFont typeface="+mj-lt"/>
              <a:buAutoNum type="arabicPeriod" startAt="17"/>
            </a:pPr>
            <a:r>
              <a:rPr lang="en-US" sz="1100" dirty="0"/>
              <a:t>Centrifuge at high speed for 1 minute.</a:t>
            </a:r>
          </a:p>
          <a:p>
            <a:pPr marL="738012" lvl="1" indent="-228600" algn="just">
              <a:buFont typeface="+mj-lt"/>
              <a:buAutoNum type="arabicPeriod" startAt="17"/>
            </a:pPr>
            <a:r>
              <a:rPr lang="en-US" sz="1100" dirty="0"/>
              <a:t>Carefully pour off supernatant and invert tubes on a clean paper towel to air dry for about 10 minutes. </a:t>
            </a:r>
            <a:endParaRPr lang="en-US" sz="1100" i="1" dirty="0">
              <a:solidFill>
                <a:schemeClr val="accent4">
                  <a:lumMod val="75000"/>
                </a:schemeClr>
              </a:solidFill>
            </a:endParaRPr>
          </a:p>
          <a:p>
            <a:pPr lvl="2" algn="just"/>
            <a:r>
              <a:rPr lang="en-US" sz="1100" i="1" dirty="0">
                <a:solidFill>
                  <a:schemeClr val="accent4">
                    <a:lumMod val="75000"/>
                  </a:schemeClr>
                </a:solidFill>
              </a:rPr>
              <a:t>The pellet may be loose so watch carefully and pour slowly. If the pellet 	begins to</a:t>
            </a:r>
          </a:p>
          <a:p>
            <a:pPr lvl="2" algn="just"/>
            <a:r>
              <a:rPr lang="en-US" sz="1100" i="1" dirty="0">
                <a:solidFill>
                  <a:schemeClr val="accent4">
                    <a:lumMod val="75000"/>
                  </a:schemeClr>
                </a:solidFill>
              </a:rPr>
              <a:t>dislodge, add more ethanol and re-spin.</a:t>
            </a:r>
            <a:endParaRPr lang="en-US" sz="1100" dirty="0"/>
          </a:p>
          <a:p>
            <a:pPr lvl="2" algn="just"/>
            <a:endParaRPr lang="en-US" sz="1100" i="1" dirty="0">
              <a:solidFill>
                <a:schemeClr val="accent4">
                  <a:lumMod val="75000"/>
                </a:schemeClr>
              </a:solidFill>
            </a:endParaRPr>
          </a:p>
          <a:p>
            <a:pPr lvl="2" algn="just"/>
            <a:r>
              <a:rPr lang="en-US" sz="1100" i="1" dirty="0">
                <a:solidFill>
                  <a:schemeClr val="accent4">
                    <a:lumMod val="75000"/>
                  </a:schemeClr>
                </a:solidFill>
              </a:rPr>
              <a:t>Ethanol will interfere with PCR so be sure to air dry as much as possible. </a:t>
            </a:r>
          </a:p>
          <a:p>
            <a:pPr lvl="1" algn="just"/>
            <a:endParaRPr lang="en-US" sz="1100" b="1" i="1" dirty="0"/>
          </a:p>
          <a:p>
            <a:pPr algn="just"/>
            <a:r>
              <a:rPr lang="en-US" sz="1100" b="1" i="1" dirty="0"/>
              <a:t>DNA Elution</a:t>
            </a:r>
            <a:endParaRPr lang="en-US" sz="1100" dirty="0"/>
          </a:p>
          <a:p>
            <a:pPr marL="738012" lvl="1" indent="-228600" algn="just">
              <a:buFont typeface="+mj-lt"/>
              <a:buAutoNum type="arabicPeriod" startAt="21"/>
            </a:pPr>
            <a:r>
              <a:rPr lang="en-US" sz="1100" dirty="0"/>
              <a:t>Add 50ul of TE Buffer to each tube.</a:t>
            </a:r>
          </a:p>
          <a:p>
            <a:pPr lvl="2" algn="just"/>
            <a:r>
              <a:rPr lang="en-US" sz="1100" i="1" dirty="0">
                <a:solidFill>
                  <a:schemeClr val="accent4">
                    <a:lumMod val="75000"/>
                  </a:schemeClr>
                </a:solidFill>
              </a:rPr>
              <a:t>TE is recommended here because it solubilizes DNA more quickly than water and  protects against nucleases and multiple freeze-thaw cycles. </a:t>
            </a:r>
          </a:p>
          <a:p>
            <a:pPr lvl="2" algn="just"/>
            <a:endParaRPr lang="en-US" sz="1100" i="1" dirty="0">
              <a:solidFill>
                <a:schemeClr val="accent4">
                  <a:lumMod val="75000"/>
                </a:schemeClr>
              </a:solidFill>
            </a:endParaRPr>
          </a:p>
          <a:p>
            <a:pPr lvl="2" algn="just"/>
            <a:r>
              <a:rPr lang="en-US" sz="1100" i="1" dirty="0">
                <a:solidFill>
                  <a:schemeClr val="accent4">
                    <a:lumMod val="75000"/>
                  </a:schemeClr>
                </a:solidFill>
              </a:rPr>
              <a:t>It is possible to move straight to PCR after this step. However, allowing the sample to rehydrate will often yield better results. </a:t>
            </a:r>
          </a:p>
          <a:p>
            <a:pPr marL="738012" lvl="1" indent="-228600" algn="just">
              <a:buFont typeface="+mj-lt"/>
              <a:buAutoNum type="arabicPeriod" startAt="22"/>
            </a:pPr>
            <a:r>
              <a:rPr lang="en-US" sz="1100" i="1" dirty="0"/>
              <a:t>Recommended: </a:t>
            </a:r>
            <a:r>
              <a:rPr lang="en-US" sz="1100" dirty="0"/>
              <a:t>Re-hydrate DNA by incubating samples at 65 °C for up to 1 hour or overnight at room temperature. If there is still a tight pellet at bottom of tube, vortex or use pipette tip to dislodge. Mix into solution before moving on to PCR step.</a:t>
            </a:r>
            <a:endParaRPr lang="en-US" sz="1100" b="1" i="1" dirty="0"/>
          </a:p>
          <a:p>
            <a:pPr lvl="1" algn="just"/>
            <a:endParaRPr lang="en-US" sz="1100" b="1" i="1" dirty="0"/>
          </a:p>
          <a:p>
            <a:pPr algn="just"/>
            <a:r>
              <a:rPr lang="en-US" sz="1100" b="1" i="1" dirty="0"/>
              <a:t>Storage</a:t>
            </a:r>
          </a:p>
          <a:p>
            <a:pPr marL="738012" lvl="1" indent="-228600" algn="just">
              <a:buFont typeface="+mj-lt"/>
              <a:buAutoNum type="arabicPeriod" startAt="22"/>
            </a:pPr>
            <a:r>
              <a:rPr lang="en-US" sz="1100" dirty="0"/>
              <a:t>Store at 4 °C for a few weeks or -20 °C indefinitely.</a:t>
            </a:r>
          </a:p>
          <a:p>
            <a:pPr algn="just"/>
            <a:endParaRPr lang="en-US" sz="1100" dirty="0"/>
          </a:p>
          <a:p>
            <a:pPr algn="just"/>
            <a:endParaRPr lang="en-US" sz="1100" i="1" dirty="0"/>
          </a:p>
        </p:txBody>
      </p:sp>
      <p:grpSp>
        <p:nvGrpSpPr>
          <p:cNvPr id="6" name="Group 5">
            <a:extLst>
              <a:ext uri="{FF2B5EF4-FFF2-40B4-BE49-F238E27FC236}">
                <a16:creationId xmlns:a16="http://schemas.microsoft.com/office/drawing/2014/main" id="{1DDA55E7-EEA4-3A46-837D-87E053C27A15}"/>
              </a:ext>
            </a:extLst>
          </p:cNvPr>
          <p:cNvGrpSpPr/>
          <p:nvPr/>
        </p:nvGrpSpPr>
        <p:grpSpPr>
          <a:xfrm>
            <a:off x="1616233" y="5733861"/>
            <a:ext cx="4773891" cy="2945358"/>
            <a:chOff x="1616233" y="6003889"/>
            <a:chExt cx="4773891" cy="2945358"/>
          </a:xfrm>
        </p:grpSpPr>
        <p:sp>
          <p:nvSpPr>
            <p:cNvPr id="40" name="Rounded Rectangle 39">
              <a:extLst>
                <a:ext uri="{FF2B5EF4-FFF2-40B4-BE49-F238E27FC236}">
                  <a16:creationId xmlns:a16="http://schemas.microsoft.com/office/drawing/2014/main" id="{DE46D007-C142-5044-BF1D-DC216F80EABF}"/>
                </a:ext>
              </a:extLst>
            </p:cNvPr>
            <p:cNvSpPr/>
            <p:nvPr/>
          </p:nvSpPr>
          <p:spPr>
            <a:xfrm>
              <a:off x="1616426" y="6021507"/>
              <a:ext cx="4773698" cy="82296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DBE48C0F-459A-DB4D-9D29-B198CB719A6B}"/>
                </a:ext>
              </a:extLst>
            </p:cNvPr>
            <p:cNvSpPr/>
            <p:nvPr/>
          </p:nvSpPr>
          <p:spPr>
            <a:xfrm>
              <a:off x="1616233" y="6304052"/>
              <a:ext cx="4773891" cy="2012810"/>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4103742-1150-0B48-93C1-0D57DC627F3D}"/>
                </a:ext>
              </a:extLst>
            </p:cNvPr>
            <p:cNvSpPr/>
            <p:nvPr/>
          </p:nvSpPr>
          <p:spPr>
            <a:xfrm>
              <a:off x="1780455" y="6447682"/>
              <a:ext cx="4375520" cy="2501565"/>
            </a:xfrm>
            <a:prstGeom prst="rect">
              <a:avLst/>
            </a:prstGeom>
          </p:spPr>
          <p:txBody>
            <a:bodyPr wrap="square" numCol="1">
              <a:noAutofit/>
            </a:bodyPr>
            <a:lstStyle/>
            <a:p>
              <a:pPr marL="171450" indent="-171450" algn="just">
                <a:buFont typeface="Arial" panose="020B0604020202020204" pitchFamily="34" charset="0"/>
                <a:buChar char="•"/>
              </a:pPr>
              <a:r>
                <a:rPr lang="en-US" sz="1100" dirty="0"/>
                <a:t>The DNA pellet may not be visible by step 16—that is OK. Continue with the procedure and the pellet will become more visible by step 20. It should appear as a small white dot under the hinge of the microcentrifuge tube. You may have to hold the tube up to the light in order to see the pellet.</a:t>
              </a:r>
            </a:p>
            <a:p>
              <a:pPr marL="171450" lvl="0" indent="-171450" algn="just">
                <a:buFont typeface="Arial" panose="020B0604020202020204" pitchFamily="34" charset="0"/>
                <a:buChar char="•"/>
              </a:pPr>
              <a:r>
                <a:rPr lang="en-US" sz="1100" dirty="0"/>
                <a:t>To ensure optimal results:</a:t>
              </a:r>
            </a:p>
            <a:p>
              <a:pPr marL="738012" lvl="1" indent="-228600" algn="just">
                <a:buFont typeface="+mj-lt"/>
                <a:buAutoNum type="arabicPeriod"/>
              </a:pPr>
              <a:r>
                <a:rPr lang="en-US" sz="1100" dirty="0"/>
                <a:t>Grind, grind, grind! </a:t>
              </a:r>
            </a:p>
            <a:p>
              <a:pPr marL="738012" lvl="1" indent="-228600" algn="just">
                <a:buFont typeface="+mj-lt"/>
                <a:buAutoNum type="arabicPeriod"/>
              </a:pPr>
              <a:r>
                <a:rPr lang="en-US" sz="1100" dirty="0"/>
                <a:t>Avoid contamination by changing tips between each reagent, sample.</a:t>
              </a:r>
            </a:p>
            <a:p>
              <a:pPr marL="738012" lvl="1" indent="-228600" algn="just">
                <a:buFont typeface="+mj-lt"/>
                <a:buAutoNum type="arabicPeriod"/>
              </a:pPr>
              <a:r>
                <a:rPr lang="en-US" sz="1100" dirty="0"/>
                <a:t>Keep the rotor balanced.</a:t>
              </a:r>
            </a:p>
          </p:txBody>
        </p:sp>
        <p:sp>
          <p:nvSpPr>
            <p:cNvPr id="43" name="TextBox 42">
              <a:extLst>
                <a:ext uri="{FF2B5EF4-FFF2-40B4-BE49-F238E27FC236}">
                  <a16:creationId xmlns:a16="http://schemas.microsoft.com/office/drawing/2014/main" id="{CF4C089B-0260-3141-A818-E24011386D5A}"/>
                </a:ext>
              </a:extLst>
            </p:cNvPr>
            <p:cNvSpPr txBox="1"/>
            <p:nvPr/>
          </p:nvSpPr>
          <p:spPr>
            <a:xfrm>
              <a:off x="1780454" y="6003889"/>
              <a:ext cx="2367643" cy="307777"/>
            </a:xfrm>
            <a:prstGeom prst="rect">
              <a:avLst/>
            </a:prstGeom>
            <a:noFill/>
          </p:spPr>
          <p:txBody>
            <a:bodyPr wrap="square" rtlCol="0">
              <a:spAutoFit/>
            </a:bodyPr>
            <a:lstStyle/>
            <a:p>
              <a:r>
                <a:rPr lang="en-US" sz="1400" b="1" dirty="0">
                  <a:cs typeface="Times New Roman" panose="02020603050405020304" pitchFamily="18" charset="0"/>
                </a:rPr>
                <a:t>Helpful Tips</a:t>
              </a:r>
            </a:p>
          </p:txBody>
        </p:sp>
      </p:grpSp>
      <p:sp>
        <p:nvSpPr>
          <p:cNvPr id="4" name="Slide Number Placeholder 3">
            <a:extLst>
              <a:ext uri="{FF2B5EF4-FFF2-40B4-BE49-F238E27FC236}">
                <a16:creationId xmlns:a16="http://schemas.microsoft.com/office/drawing/2014/main" id="{1621D5A1-1614-DC4D-9BE5-566799041808}"/>
              </a:ext>
            </a:extLst>
          </p:cNvPr>
          <p:cNvSpPr>
            <a:spLocks noGrp="1"/>
          </p:cNvSpPr>
          <p:nvPr>
            <p:ph type="sldNum" sz="quarter" idx="12"/>
          </p:nvPr>
        </p:nvSpPr>
        <p:spPr/>
        <p:txBody>
          <a:bodyPr/>
          <a:lstStyle/>
          <a:p>
            <a:fld id="{B2997967-007C-0549-8AED-2751250887DF}" type="slidenum">
              <a:rPr lang="en-US" smtClean="0"/>
              <a:t>9</a:t>
            </a:fld>
            <a:endParaRPr lang="en-US"/>
          </a:p>
        </p:txBody>
      </p:sp>
      <p:pic>
        <p:nvPicPr>
          <p:cNvPr id="21" name="Picture 20">
            <a:extLst>
              <a:ext uri="{FF2B5EF4-FFF2-40B4-BE49-F238E27FC236}">
                <a16:creationId xmlns:a16="http://schemas.microsoft.com/office/drawing/2014/main" id="{B0A28A18-8757-754E-B173-B3B36D1AC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8" y="9446446"/>
            <a:ext cx="822923" cy="287921"/>
          </a:xfrm>
          <a:prstGeom prst="rect">
            <a:avLst/>
          </a:prstGeom>
        </p:spPr>
      </p:pic>
      <p:sp>
        <p:nvSpPr>
          <p:cNvPr id="24" name="Rectangle 23">
            <a:extLst>
              <a:ext uri="{FF2B5EF4-FFF2-40B4-BE49-F238E27FC236}">
                <a16:creationId xmlns:a16="http://schemas.microsoft.com/office/drawing/2014/main" id="{CE724DD3-CA20-7F48-A2E8-32F133638896}"/>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DNA Extraction</a:t>
            </a:r>
            <a:r>
              <a:rPr lang="en-US" sz="2000" b="1">
                <a:solidFill>
                  <a:srgbClr val="000000"/>
                </a:solidFill>
                <a:effectLst/>
                <a:ea typeface="Times New Roman" charset="0"/>
              </a:rPr>
              <a:t>: Annotated </a:t>
            </a:r>
            <a:r>
              <a:rPr lang="en-US" sz="2000" b="1" dirty="0">
                <a:solidFill>
                  <a:srgbClr val="000000"/>
                </a:solidFill>
                <a:effectLst/>
                <a:ea typeface="Times New Roman" charset="0"/>
              </a:rPr>
              <a:t>Protocol</a:t>
            </a:r>
          </a:p>
        </p:txBody>
      </p:sp>
      <p:grpSp>
        <p:nvGrpSpPr>
          <p:cNvPr id="16" name="Group 15">
            <a:extLst>
              <a:ext uri="{FF2B5EF4-FFF2-40B4-BE49-F238E27FC236}">
                <a16:creationId xmlns:a16="http://schemas.microsoft.com/office/drawing/2014/main" id="{C4DBBBEF-4908-A344-B7B8-621BCE03BBE7}"/>
              </a:ext>
            </a:extLst>
          </p:cNvPr>
          <p:cNvGrpSpPr/>
          <p:nvPr/>
        </p:nvGrpSpPr>
        <p:grpSpPr>
          <a:xfrm>
            <a:off x="1616233" y="8146075"/>
            <a:ext cx="4773891" cy="2945358"/>
            <a:chOff x="1616233" y="6003889"/>
            <a:chExt cx="4773891" cy="2945358"/>
          </a:xfrm>
        </p:grpSpPr>
        <p:sp>
          <p:nvSpPr>
            <p:cNvPr id="17" name="Rounded Rectangle 16">
              <a:extLst>
                <a:ext uri="{FF2B5EF4-FFF2-40B4-BE49-F238E27FC236}">
                  <a16:creationId xmlns:a16="http://schemas.microsoft.com/office/drawing/2014/main" id="{4D610B4E-592F-BC4F-BCF2-52E552301AC3}"/>
                </a:ext>
              </a:extLst>
            </p:cNvPr>
            <p:cNvSpPr/>
            <p:nvPr/>
          </p:nvSpPr>
          <p:spPr>
            <a:xfrm>
              <a:off x="1616426" y="6021507"/>
              <a:ext cx="4773698" cy="82296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4CDDDDF-9F81-F148-B81D-D634333A38E8}"/>
                </a:ext>
              </a:extLst>
            </p:cNvPr>
            <p:cNvSpPr/>
            <p:nvPr/>
          </p:nvSpPr>
          <p:spPr>
            <a:xfrm>
              <a:off x="1616233" y="6304052"/>
              <a:ext cx="4773891" cy="822960"/>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9C8AC5-6F5B-E341-B78D-36282A11784B}"/>
                </a:ext>
              </a:extLst>
            </p:cNvPr>
            <p:cNvSpPr/>
            <p:nvPr/>
          </p:nvSpPr>
          <p:spPr>
            <a:xfrm>
              <a:off x="1780455" y="6447682"/>
              <a:ext cx="4375520" cy="2501565"/>
            </a:xfrm>
            <a:prstGeom prst="rect">
              <a:avLst/>
            </a:prstGeom>
          </p:spPr>
          <p:txBody>
            <a:bodyPr wrap="square" numCol="1">
              <a:noAutofit/>
            </a:bodyPr>
            <a:lstStyle/>
            <a:p>
              <a:pPr marL="171450" lvl="0" indent="-171450" algn="just">
                <a:buFont typeface="Arial" panose="020B0604020202020204" pitchFamily="34" charset="0"/>
                <a:buChar char="•"/>
              </a:pPr>
              <a:r>
                <a:rPr lang="en-US" sz="1100" dirty="0"/>
                <a:t>If short on time, the ethanol wash may be eliminated by removing steps 16-19. The DNA may contain additional salts, but should be okay for basic PCR reactions.</a:t>
              </a:r>
            </a:p>
          </p:txBody>
        </p:sp>
        <p:sp>
          <p:nvSpPr>
            <p:cNvPr id="20" name="TextBox 19">
              <a:extLst>
                <a:ext uri="{FF2B5EF4-FFF2-40B4-BE49-F238E27FC236}">
                  <a16:creationId xmlns:a16="http://schemas.microsoft.com/office/drawing/2014/main" id="{7E33517D-48BE-AC46-8125-727FADA0EE25}"/>
                </a:ext>
              </a:extLst>
            </p:cNvPr>
            <p:cNvSpPr txBox="1"/>
            <p:nvPr/>
          </p:nvSpPr>
          <p:spPr>
            <a:xfrm>
              <a:off x="1780454" y="6003889"/>
              <a:ext cx="2367643" cy="307777"/>
            </a:xfrm>
            <a:prstGeom prst="rect">
              <a:avLst/>
            </a:prstGeom>
            <a:noFill/>
          </p:spPr>
          <p:txBody>
            <a:bodyPr wrap="square" rtlCol="0">
              <a:spAutoFit/>
            </a:bodyPr>
            <a:lstStyle/>
            <a:p>
              <a:r>
                <a:rPr lang="en-US" sz="1400" b="1" dirty="0">
                  <a:cs typeface="Times New Roman" panose="02020603050405020304" pitchFamily="18" charset="0"/>
                </a:rPr>
                <a:t>Teacher Tips</a:t>
              </a:r>
            </a:p>
          </p:txBody>
        </p:sp>
      </p:grpSp>
      <p:sp>
        <p:nvSpPr>
          <p:cNvPr id="23" name="Rectangle 22">
            <a:extLst>
              <a:ext uri="{FF2B5EF4-FFF2-40B4-BE49-F238E27FC236}">
                <a16:creationId xmlns:a16="http://schemas.microsoft.com/office/drawing/2014/main" id="{51D7FC07-C21D-2942-B12E-F839BA8382C9}"/>
              </a:ext>
            </a:extLst>
          </p:cNvPr>
          <p:cNvSpPr/>
          <p:nvPr/>
        </p:nvSpPr>
        <p:spPr>
          <a:xfrm>
            <a:off x="4988562" y="9436517"/>
            <a:ext cx="2028504" cy="307777"/>
          </a:xfrm>
          <a:prstGeom prst="rect">
            <a:avLst/>
          </a:prstGeom>
        </p:spPr>
        <p:txBody>
          <a:bodyPr wrap="none">
            <a:spAutoFit/>
          </a:bodyPr>
          <a:lstStyle/>
          <a:p>
            <a:pPr algn="ctr" hangingPunct="0"/>
            <a:r>
              <a:rPr lang="en-US" sz="1400" b="1" dirty="0">
                <a:solidFill>
                  <a:schemeClr val="accent4">
                    <a:lumMod val="75000"/>
                  </a:schemeClr>
                </a:solidFill>
                <a:ea typeface="Times New Roman" charset="0"/>
              </a:rPr>
              <a:t>LAB 2: DNA EXTRACTION</a:t>
            </a:r>
          </a:p>
        </p:txBody>
      </p:sp>
      <p:sp>
        <p:nvSpPr>
          <p:cNvPr id="22" name="Rectangle 21">
            <a:extLst>
              <a:ext uri="{FF2B5EF4-FFF2-40B4-BE49-F238E27FC236}">
                <a16:creationId xmlns:a16="http://schemas.microsoft.com/office/drawing/2014/main" id="{4D9DAC8F-598F-C042-98C6-3E8107317B11}"/>
              </a:ext>
            </a:extLst>
          </p:cNvPr>
          <p:cNvSpPr/>
          <p:nvPr/>
        </p:nvSpPr>
        <p:spPr>
          <a:xfrm>
            <a:off x="436888" y="9360435"/>
            <a:ext cx="2268605" cy="507831"/>
          </a:xfrm>
          <a:prstGeom prst="rect">
            <a:avLst/>
          </a:prstGeom>
        </p:spPr>
        <p:txBody>
          <a:bodyPr wrap="square">
            <a:spAutoFit/>
          </a:bodyPr>
          <a:lstStyle/>
          <a:p>
            <a:pPr algn="ctr" hangingPunct="0"/>
            <a:r>
              <a:rPr lang="en-US" sz="900" b="1" dirty="0">
                <a:solidFill>
                  <a:schemeClr val="tx1">
                    <a:lumMod val="65000"/>
                    <a:lumOff val="35000"/>
                  </a:schemeClr>
                </a:solidFill>
                <a:ea typeface="Times New Roman" charset="0"/>
              </a:rPr>
              <a:t>This protocol was adapted and modified for The</a:t>
            </a:r>
            <a:r>
              <a:rPr lang="en-US" sz="900" b="1" i="1" dirty="0">
                <a:solidFill>
                  <a:schemeClr val="tx1">
                    <a:lumMod val="65000"/>
                    <a:lumOff val="35000"/>
                  </a:schemeClr>
                </a:solidFill>
                <a:ea typeface="Times New Roman" charset="0"/>
              </a:rPr>
              <a:t> Wolbachia </a:t>
            </a:r>
            <a:r>
              <a:rPr lang="en-US" sz="900" b="1" dirty="0">
                <a:solidFill>
                  <a:schemeClr val="tx1">
                    <a:lumMod val="65000"/>
                    <a:lumOff val="35000"/>
                  </a:schemeClr>
                </a:solidFill>
                <a:ea typeface="Times New Roman" charset="0"/>
              </a:rPr>
              <a:t>Project; it is made available under CC-BY-NC-ND.  </a:t>
            </a:r>
          </a:p>
        </p:txBody>
      </p:sp>
      <p:pic>
        <p:nvPicPr>
          <p:cNvPr id="25" name="Picture 24">
            <a:extLst>
              <a:ext uri="{FF2B5EF4-FFF2-40B4-BE49-F238E27FC236}">
                <a16:creationId xmlns:a16="http://schemas.microsoft.com/office/drawing/2014/main" id="{347E1136-6490-2F44-ACF0-B1833743031D}"/>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Tree>
    <p:extLst>
      <p:ext uri="{BB962C8B-B14F-4D97-AF65-F5344CB8AC3E}">
        <p14:creationId xmlns:p14="http://schemas.microsoft.com/office/powerpoint/2010/main" val="505644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39358</TotalTime>
  <Words>3841</Words>
  <Application>Microsoft Macintosh PowerPoint</Application>
  <PresentationFormat>Custom</PresentationFormat>
  <Paragraphs>454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Bordenstein</dc:creator>
  <cp:lastModifiedBy>Bordenstein, Sarah</cp:lastModifiedBy>
  <cp:revision>379</cp:revision>
  <cp:lastPrinted>2019-07-09T15:55:33Z</cp:lastPrinted>
  <dcterms:created xsi:type="dcterms:W3CDTF">2018-06-04T19:33:28Z</dcterms:created>
  <dcterms:modified xsi:type="dcterms:W3CDTF">2022-03-11T16:09:47Z</dcterms:modified>
</cp:coreProperties>
</file>