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84" r:id="rId1"/>
  </p:sldMasterIdLst>
  <p:notesMasterIdLst>
    <p:notesMasterId r:id="rId12"/>
  </p:notesMasterIdLst>
  <p:sldIdLst>
    <p:sldId id="274" r:id="rId2"/>
    <p:sldId id="257" r:id="rId3"/>
    <p:sldId id="283" r:id="rId4"/>
    <p:sldId id="285" r:id="rId5"/>
    <p:sldId id="286" r:id="rId6"/>
    <p:sldId id="276" r:id="rId7"/>
    <p:sldId id="288" r:id="rId8"/>
    <p:sldId id="280" r:id="rId9"/>
    <p:sldId id="281" r:id="rId10"/>
    <p:sldId id="287" r:id="rId11"/>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B28700"/>
    <a:srgbClr val="A67D00"/>
    <a:srgbClr val="0432FF"/>
    <a:srgbClr val="E7C522"/>
    <a:srgbClr val="FF7E79"/>
    <a:srgbClr val="A5111A"/>
    <a:srgbClr val="660066"/>
    <a:srgbClr val="4C3693"/>
    <a:srgbClr val="CCC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4"/>
    <p:restoredTop sz="94586"/>
  </p:normalViewPr>
  <p:slideViewPr>
    <p:cSldViewPr snapToGrid="0" snapToObjects="1">
      <p:cViewPr varScale="1">
        <p:scale>
          <a:sx n="107" d="100"/>
          <a:sy n="107" d="100"/>
        </p:scale>
        <p:origin x="1680" y="1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07EF4-5F22-4041-9372-C4B350E46016}" type="datetimeFigureOut">
              <a:rPr lang="en-US" smtClean="0"/>
              <a:t>3/11/22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1EB4F-B8FD-8F49-8F24-E167006FE426}" type="slidenum">
              <a:rPr lang="en-US" smtClean="0"/>
              <a:t>‹#›</a:t>
            </a:fld>
            <a:endParaRPr lang="en-US"/>
          </a:p>
        </p:txBody>
      </p:sp>
    </p:spTree>
    <p:extLst>
      <p:ext uri="{BB962C8B-B14F-4D97-AF65-F5344CB8AC3E}">
        <p14:creationId xmlns:p14="http://schemas.microsoft.com/office/powerpoint/2010/main" val="1086561466"/>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1EB4F-B8FD-8F49-8F24-E167006FE426}" type="slidenum">
              <a:rPr lang="en-US" smtClean="0"/>
              <a:t>1</a:t>
            </a:fld>
            <a:endParaRPr lang="en-US"/>
          </a:p>
        </p:txBody>
      </p:sp>
    </p:spTree>
    <p:extLst>
      <p:ext uri="{BB962C8B-B14F-4D97-AF65-F5344CB8AC3E}">
        <p14:creationId xmlns:p14="http://schemas.microsoft.com/office/powerpoint/2010/main" val="133616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1EB4F-B8FD-8F49-8F24-E167006FE426}" type="slidenum">
              <a:rPr lang="en-US" smtClean="0"/>
              <a:t>2</a:t>
            </a:fld>
            <a:endParaRPr lang="en-US"/>
          </a:p>
        </p:txBody>
      </p:sp>
    </p:spTree>
    <p:extLst>
      <p:ext uri="{BB962C8B-B14F-4D97-AF65-F5344CB8AC3E}">
        <p14:creationId xmlns:p14="http://schemas.microsoft.com/office/powerpoint/2010/main" val="319380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2902DF-B2BE-D24A-AC27-740910DB2B10}"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06AD4-203A-EC4B-9BC4-A00B8BE0B962}"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44938-558A-734A-8330-F203DF06BB85}"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B7CBB-139B-594B-8087-1D98E49BB300}"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AD3986-FB92-9841-AC4C-7E31CE178828}"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85742-C9C3-B246-A552-5FF38730E47F}" type="datetime1">
              <a:rPr lang="en-US" smtClean="0"/>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58F007-5BE9-1E4F-89FD-E35C1BE303D7}" type="datetime1">
              <a:rPr lang="en-US" smtClean="0"/>
              <a:t>3/11/22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D2E7-462D-804C-81EA-0A49F8189C97}" type="datetime1">
              <a:rPr lang="en-US" smtClean="0"/>
              <a:t>3/11/22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A1B85-6EDD-1941-88EB-69009E9125CD}" type="datetime1">
              <a:rPr lang="en-US" smtClean="0"/>
              <a:t>3/11/22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58CCD60-5F79-444D-9AE9-6E19D7F64DD0}" type="datetime1">
              <a:rPr lang="en-US" smtClean="0"/>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B86FAED-8487-F847-8328-EEFFAA1503F6}" type="datetime1">
              <a:rPr lang="en-US" smtClean="0"/>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EE50BE1-BA7B-E645-B815-812A7C2BE1C5}" type="datetime1">
              <a:rPr lang="en-US" smtClean="0"/>
              <a:t>3/11/22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2997967-007C-0549-8AED-2751250887DF}" type="slidenum">
              <a:rPr lang="en-US" smtClean="0"/>
              <a:t>‹#›</a:t>
            </a:fld>
            <a:endParaRPr lang="en-US"/>
          </a:p>
        </p:txBody>
      </p:sp>
    </p:spTree>
    <p:extLst>
      <p:ext uri="{BB962C8B-B14F-4D97-AF65-F5344CB8AC3E}">
        <p14:creationId xmlns:p14="http://schemas.microsoft.com/office/powerpoint/2010/main" val="682642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ti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2.xml.rels><?xml version="1.0" encoding="UTF-8" standalone="yes"?>
<Relationships xmlns="http://schemas.openxmlformats.org/package/2006/relationships"><Relationship Id="rId3" Type="http://schemas.openxmlformats.org/officeDocument/2006/relationships/hyperlink" Target="mailto:info@wolbachiaprojec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t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ti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8.t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227395" y="6191411"/>
            <a:ext cx="2668466" cy="81886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latin typeface="Arial"/>
              <a:cs typeface="Arial"/>
            </a:endParaRPr>
          </a:p>
        </p:txBody>
      </p:sp>
      <p:sp>
        <p:nvSpPr>
          <p:cNvPr id="41" name="TextBox 40"/>
          <p:cNvSpPr txBox="1"/>
          <p:nvPr/>
        </p:nvSpPr>
        <p:spPr>
          <a:xfrm>
            <a:off x="5438898" y="6178741"/>
            <a:ext cx="1779447" cy="837152"/>
          </a:xfrm>
          <a:prstGeom prst="rect">
            <a:avLst/>
          </a:prstGeom>
          <a:noFill/>
        </p:spPr>
        <p:txBody>
          <a:bodyPr wrap="square" rtlCol="0" anchor="ctr">
            <a:spAutoFit/>
          </a:bodyPr>
          <a:lstStyle/>
          <a:p>
            <a:pPr algn="ctr"/>
            <a:r>
              <a:rPr lang="en-US" sz="2420" b="1" dirty="0">
                <a:solidFill>
                  <a:schemeClr val="bg1"/>
                </a:solidFill>
                <a:latin typeface="Arial"/>
                <a:ea typeface="Damascus" charset="-78"/>
                <a:cs typeface="Arial"/>
              </a:rPr>
              <a:t>Student Guide</a:t>
            </a:r>
            <a:endParaRPr lang="en-US" sz="2420" b="1" i="1" dirty="0">
              <a:solidFill>
                <a:schemeClr val="bg1"/>
              </a:solidFill>
              <a:latin typeface="Arial"/>
              <a:ea typeface="Damascus" charset="-78"/>
              <a:cs typeface="Arial"/>
            </a:endParaRPr>
          </a:p>
        </p:txBody>
      </p:sp>
      <p:sp>
        <p:nvSpPr>
          <p:cNvPr id="43" name="TextBox 42"/>
          <p:cNvSpPr txBox="1"/>
          <p:nvPr/>
        </p:nvSpPr>
        <p:spPr>
          <a:xfrm>
            <a:off x="114300" y="3393530"/>
            <a:ext cx="7543800" cy="707886"/>
          </a:xfrm>
          <a:prstGeom prst="rect">
            <a:avLst/>
          </a:prstGeom>
          <a:noFill/>
        </p:spPr>
        <p:txBody>
          <a:bodyPr wrap="square" rtlCol="0">
            <a:spAutoFit/>
          </a:bodyPr>
          <a:lstStyle/>
          <a:p>
            <a:pPr algn="ctr"/>
            <a:r>
              <a:rPr lang="en-US" sz="4000" b="1" dirty="0">
                <a:solidFill>
                  <a:schemeClr val="accent4">
                    <a:lumMod val="75000"/>
                  </a:schemeClr>
                </a:solidFill>
                <a:latin typeface="Arial"/>
                <a:ea typeface="Damascus" charset="-78"/>
                <a:cs typeface="Arial"/>
              </a:rPr>
              <a:t>Lab 2: DNA Extraction</a:t>
            </a:r>
          </a:p>
        </p:txBody>
      </p:sp>
      <p:sp>
        <p:nvSpPr>
          <p:cNvPr id="15" name="TextBox 14"/>
          <p:cNvSpPr txBox="1"/>
          <p:nvPr/>
        </p:nvSpPr>
        <p:spPr>
          <a:xfrm>
            <a:off x="114300" y="4136299"/>
            <a:ext cx="7543800" cy="461665"/>
          </a:xfrm>
          <a:prstGeom prst="rect">
            <a:avLst/>
          </a:prstGeom>
          <a:noFill/>
        </p:spPr>
        <p:txBody>
          <a:bodyPr wrap="square" rtlCol="0">
            <a:spAutoFit/>
          </a:bodyPr>
          <a:lstStyle/>
          <a:p>
            <a:pPr algn="ctr"/>
            <a:r>
              <a:rPr lang="en-US" sz="2400" i="1" dirty="0">
                <a:latin typeface="Arial"/>
                <a:ea typeface="Damascus" charset="-78"/>
                <a:cs typeface="Arial"/>
              </a:rPr>
              <a:t>Edward’s Buffer</a:t>
            </a:r>
          </a:p>
        </p:txBody>
      </p:sp>
      <p:sp>
        <p:nvSpPr>
          <p:cNvPr id="16" name="Rectangle 15"/>
          <p:cNvSpPr/>
          <p:nvPr/>
        </p:nvSpPr>
        <p:spPr>
          <a:xfrm rot="16200000">
            <a:off x="844880" y="9114793"/>
            <a:ext cx="182880" cy="1371600"/>
          </a:xfrm>
          <a:prstGeom prst="rect">
            <a:avLst/>
          </a:prstGeom>
          <a:solidFill>
            <a:srgbClr val="399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7" name="Rectangle 16"/>
          <p:cNvSpPr/>
          <p:nvPr/>
        </p:nvSpPr>
        <p:spPr>
          <a:xfrm rot="16200000">
            <a:off x="2340032" y="9111779"/>
            <a:ext cx="182880"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8" name="Rectangle 17"/>
          <p:cNvSpPr/>
          <p:nvPr/>
        </p:nvSpPr>
        <p:spPr>
          <a:xfrm rot="16200000">
            <a:off x="3835183" y="9111778"/>
            <a:ext cx="182880" cy="1371600"/>
          </a:xfrm>
          <a:prstGeom prst="rect">
            <a:avLst/>
          </a:prstGeom>
          <a:solidFill>
            <a:srgbClr val="A511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9" name="Rectangle 18"/>
          <p:cNvSpPr/>
          <p:nvPr/>
        </p:nvSpPr>
        <p:spPr>
          <a:xfrm rot="16200000">
            <a:off x="5330335" y="9115354"/>
            <a:ext cx="18288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20" name="Rectangle 19"/>
          <p:cNvSpPr/>
          <p:nvPr/>
        </p:nvSpPr>
        <p:spPr>
          <a:xfrm rot="16200000">
            <a:off x="6825486" y="9115354"/>
            <a:ext cx="182880" cy="1371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3" name="Oval 2"/>
          <p:cNvSpPr/>
          <p:nvPr/>
        </p:nvSpPr>
        <p:spPr>
          <a:xfrm>
            <a:off x="7338376" y="6191410"/>
            <a:ext cx="822960" cy="81886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4" name="Arc 3"/>
          <p:cNvSpPr/>
          <p:nvPr/>
        </p:nvSpPr>
        <p:spPr>
          <a:xfrm>
            <a:off x="7443389" y="6280804"/>
            <a:ext cx="640080" cy="640080"/>
          </a:xfrm>
          <a:prstGeom prst="arc">
            <a:avLst>
              <a:gd name="adj1" fmla="val 17875640"/>
              <a:gd name="adj2" fmla="val 7582590"/>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3" name="Arc 22"/>
          <p:cNvSpPr/>
          <p:nvPr/>
        </p:nvSpPr>
        <p:spPr>
          <a:xfrm>
            <a:off x="7443389" y="6280804"/>
            <a:ext cx="640080" cy="640080"/>
          </a:xfrm>
          <a:prstGeom prst="arc">
            <a:avLst>
              <a:gd name="adj1" fmla="val 8524231"/>
              <a:gd name="adj2" fmla="val 15318125"/>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4" name="Arc 23"/>
          <p:cNvSpPr/>
          <p:nvPr/>
        </p:nvSpPr>
        <p:spPr>
          <a:xfrm>
            <a:off x="7532465" y="6372244"/>
            <a:ext cx="457200" cy="457200"/>
          </a:xfrm>
          <a:prstGeom prst="arc">
            <a:avLst>
              <a:gd name="adj1" fmla="val 11189244"/>
              <a:gd name="adj2" fmla="val 20204562"/>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5" name="Arc 24"/>
          <p:cNvSpPr/>
          <p:nvPr/>
        </p:nvSpPr>
        <p:spPr>
          <a:xfrm>
            <a:off x="7532465" y="6369177"/>
            <a:ext cx="457200" cy="457200"/>
          </a:xfrm>
          <a:prstGeom prst="arc">
            <a:avLst>
              <a:gd name="adj1" fmla="val 728677"/>
              <a:gd name="adj2" fmla="val 971493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7" name="Arc 26"/>
          <p:cNvSpPr/>
          <p:nvPr/>
        </p:nvSpPr>
        <p:spPr>
          <a:xfrm>
            <a:off x="7623207" y="6460617"/>
            <a:ext cx="274320" cy="274320"/>
          </a:xfrm>
          <a:prstGeom prst="arc">
            <a:avLst>
              <a:gd name="adj1" fmla="val 5755591"/>
              <a:gd name="adj2" fmla="val 16884610"/>
            </a:avLst>
          </a:prstGeom>
          <a:ln w="19050">
            <a:solidFill>
              <a:srgbClr val="A511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8" name="Arc 27"/>
          <p:cNvSpPr/>
          <p:nvPr/>
        </p:nvSpPr>
        <p:spPr>
          <a:xfrm>
            <a:off x="7689531" y="6523542"/>
            <a:ext cx="137160" cy="137160"/>
          </a:xfrm>
          <a:prstGeom prst="arc">
            <a:avLst>
              <a:gd name="adj1" fmla="val 16812631"/>
              <a:gd name="adj2" fmla="val 21094544"/>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9" name="Arc 28"/>
          <p:cNvSpPr/>
          <p:nvPr/>
        </p:nvSpPr>
        <p:spPr>
          <a:xfrm>
            <a:off x="7689531" y="6523542"/>
            <a:ext cx="137160" cy="137160"/>
          </a:xfrm>
          <a:prstGeom prst="arc">
            <a:avLst>
              <a:gd name="adj1" fmla="val 2884582"/>
              <a:gd name="adj2" fmla="val 7053193"/>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0" name="Arc 29"/>
          <p:cNvSpPr/>
          <p:nvPr/>
        </p:nvSpPr>
        <p:spPr>
          <a:xfrm>
            <a:off x="7689531" y="6527681"/>
            <a:ext cx="137160" cy="137160"/>
          </a:xfrm>
          <a:prstGeom prst="arc">
            <a:avLst>
              <a:gd name="adj1" fmla="val 7977809"/>
              <a:gd name="adj2" fmla="val 12065905"/>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8" name="Arc 37"/>
          <p:cNvSpPr/>
          <p:nvPr/>
        </p:nvSpPr>
        <p:spPr>
          <a:xfrm>
            <a:off x="7689531" y="6523542"/>
            <a:ext cx="137160" cy="137160"/>
          </a:xfrm>
          <a:prstGeom prst="arc">
            <a:avLst>
              <a:gd name="adj1" fmla="val 13464498"/>
              <a:gd name="adj2" fmla="val 15439786"/>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grpSp>
        <p:nvGrpSpPr>
          <p:cNvPr id="7" name="Group 6">
            <a:extLst>
              <a:ext uri="{FF2B5EF4-FFF2-40B4-BE49-F238E27FC236}">
                <a16:creationId xmlns:a16="http://schemas.microsoft.com/office/drawing/2014/main" id="{BC4213E3-D1CE-F44D-AA28-526A7D738799}"/>
              </a:ext>
            </a:extLst>
          </p:cNvPr>
          <p:cNvGrpSpPr/>
          <p:nvPr/>
        </p:nvGrpSpPr>
        <p:grpSpPr>
          <a:xfrm>
            <a:off x="301895" y="8617992"/>
            <a:ext cx="7141494" cy="919450"/>
            <a:chOff x="301895" y="8617992"/>
            <a:chExt cx="7141494" cy="919450"/>
          </a:xfrm>
        </p:grpSpPr>
        <p:pic>
          <p:nvPicPr>
            <p:cNvPr id="33" name="Picture 32"/>
            <p:cNvPicPr>
              <a:picLocks noChangeAspect="1"/>
            </p:cNvPicPr>
            <p:nvPr/>
          </p:nvPicPr>
          <p:blipFill>
            <a:blip r:embed="rId3"/>
            <a:stretch>
              <a:fillRect/>
            </a:stretch>
          </p:blipFill>
          <p:spPr>
            <a:xfrm rot="5400000">
              <a:off x="1595123" y="8701983"/>
              <a:ext cx="649102" cy="804672"/>
            </a:xfrm>
            <a:prstGeom prst="rect">
              <a:avLst/>
            </a:prstGeom>
            <a:effectLst/>
          </p:spPr>
        </p:pic>
        <p:pic>
          <p:nvPicPr>
            <p:cNvPr id="34" name="Picture 33" descr="Butterfly1Black-8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980" y="8711410"/>
              <a:ext cx="1170432" cy="804672"/>
            </a:xfrm>
            <a:prstGeom prst="rect">
              <a:avLst/>
            </a:prstGeom>
          </p:spPr>
        </p:pic>
        <p:pic>
          <p:nvPicPr>
            <p:cNvPr id="35" name="Picture 2" descr="mage result for insect clip art public domain black and 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131" y="8684967"/>
              <a:ext cx="812317" cy="804672"/>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4" descr="mage result for insect clip art public domain black and 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883692" y="8693429"/>
              <a:ext cx="707136" cy="804672"/>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0" descr="osquito draw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644" y="8732770"/>
              <a:ext cx="563270" cy="8046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Bee 12 Clip Art">
              <a:extLst>
                <a:ext uri="{FF2B5EF4-FFF2-40B4-BE49-F238E27FC236}">
                  <a16:creationId xmlns:a16="http://schemas.microsoft.com/office/drawing/2014/main" id="{39B8D964-16AB-954E-9B27-E6A826D90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895" y="8684967"/>
              <a:ext cx="974396" cy="828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awfish clipart public domain">
              <a:extLst>
                <a:ext uri="{FF2B5EF4-FFF2-40B4-BE49-F238E27FC236}">
                  <a16:creationId xmlns:a16="http://schemas.microsoft.com/office/drawing/2014/main" id="{599893F4-588E-324D-AA80-412BCEDC42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0119" y="8617992"/>
              <a:ext cx="563270" cy="88010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42BB91EB-B330-D44E-9036-7ACC5568A527}"/>
              </a:ext>
            </a:extLst>
          </p:cNvPr>
          <p:cNvSpPr txBox="1"/>
          <p:nvPr/>
        </p:nvSpPr>
        <p:spPr>
          <a:xfrm>
            <a:off x="6519099" y="165806"/>
            <a:ext cx="1170432" cy="215444"/>
          </a:xfrm>
          <a:prstGeom prst="rect">
            <a:avLst/>
          </a:prstGeom>
          <a:noFill/>
        </p:spPr>
        <p:txBody>
          <a:bodyPr wrap="square" rtlCol="0">
            <a:spAutoFit/>
          </a:bodyPr>
          <a:lstStyle/>
          <a:p>
            <a:pPr algn="ctr"/>
            <a:r>
              <a:rPr lang="en-US" sz="800" dirty="0"/>
              <a:t>Updated: March 2022</a:t>
            </a:r>
          </a:p>
        </p:txBody>
      </p:sp>
      <p:pic>
        <p:nvPicPr>
          <p:cNvPr id="31" name="Picture 30">
            <a:extLst>
              <a:ext uri="{FF2B5EF4-FFF2-40B4-BE49-F238E27FC236}">
                <a16:creationId xmlns:a16="http://schemas.microsoft.com/office/drawing/2014/main" id="{D5D923EE-3F4B-0548-AD35-EA5D318D66ED}"/>
              </a:ext>
            </a:extLst>
          </p:cNvPr>
          <p:cNvPicPr>
            <a:picLocks noChangeAspect="1"/>
          </p:cNvPicPr>
          <p:nvPr/>
        </p:nvPicPr>
        <p:blipFill rotWithShape="1">
          <a:blip r:embed="rId10"/>
          <a:srcRect t="22085"/>
          <a:stretch/>
        </p:blipFill>
        <p:spPr>
          <a:xfrm>
            <a:off x="0" y="0"/>
            <a:ext cx="4376727" cy="2557077"/>
          </a:xfrm>
          <a:prstGeom prst="rect">
            <a:avLst/>
          </a:prstGeom>
        </p:spPr>
      </p:pic>
    </p:spTree>
    <p:extLst>
      <p:ext uri="{BB962C8B-B14F-4D97-AF65-F5344CB8AC3E}">
        <p14:creationId xmlns:p14="http://schemas.microsoft.com/office/powerpoint/2010/main" val="212303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9C647F-03BE-EE47-BDFD-B0101820B743}"/>
              </a:ext>
            </a:extLst>
          </p:cNvPr>
          <p:cNvSpPr>
            <a:spLocks noGrp="1"/>
          </p:cNvSpPr>
          <p:nvPr>
            <p:ph type="sldNum" sz="quarter" idx="12"/>
          </p:nvPr>
        </p:nvSpPr>
        <p:spPr/>
        <p:txBody>
          <a:bodyPr/>
          <a:lstStyle/>
          <a:p>
            <a:fld id="{B2997967-007C-0549-8AED-2751250887DF}" type="slidenum">
              <a:rPr lang="en-US" smtClean="0"/>
              <a:t>10</a:t>
            </a:fld>
            <a:endParaRPr lang="en-US"/>
          </a:p>
        </p:txBody>
      </p:sp>
      <p:sp>
        <p:nvSpPr>
          <p:cNvPr id="6" name="Rectangle 5">
            <a:extLst>
              <a:ext uri="{FF2B5EF4-FFF2-40B4-BE49-F238E27FC236}">
                <a16:creationId xmlns:a16="http://schemas.microsoft.com/office/drawing/2014/main" id="{12C8A7CC-B6DA-A54B-84ED-0678F003E523}"/>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a typeface="Times New Roman" charset="0"/>
              </a:rPr>
              <a:t>Post-Lab Questions</a:t>
            </a:r>
            <a:endParaRPr lang="en-US" sz="2000" b="1" dirty="0">
              <a:solidFill>
                <a:srgbClr val="000000"/>
              </a:solidFill>
              <a:effectLst/>
              <a:ea typeface="Times New Roman" charset="0"/>
            </a:endParaRPr>
          </a:p>
        </p:txBody>
      </p:sp>
      <p:sp>
        <p:nvSpPr>
          <p:cNvPr id="7" name="Rectangle 6">
            <a:extLst>
              <a:ext uri="{FF2B5EF4-FFF2-40B4-BE49-F238E27FC236}">
                <a16:creationId xmlns:a16="http://schemas.microsoft.com/office/drawing/2014/main" id="{B345E2C6-D37D-E14C-B347-FA24BCD83C86}"/>
              </a:ext>
            </a:extLst>
          </p:cNvPr>
          <p:cNvSpPr/>
          <p:nvPr/>
        </p:nvSpPr>
        <p:spPr>
          <a:xfrm>
            <a:off x="879771" y="949631"/>
            <a:ext cx="5940097" cy="7371249"/>
          </a:xfrm>
          <a:prstGeom prst="rect">
            <a:avLst/>
          </a:prstGeom>
        </p:spPr>
        <p:txBody>
          <a:bodyPr wrap="square">
            <a:spAutoFit/>
          </a:bodyPr>
          <a:lstStyle/>
          <a:p>
            <a:pPr marL="228600" indent="-228600">
              <a:buFont typeface="+mj-lt"/>
              <a:buAutoNum type="arabicPeriod"/>
            </a:pPr>
            <a:r>
              <a:rPr lang="en-US" sz="1100" dirty="0"/>
              <a:t>Illustrate the contents of each tube upon completion of the following steps. Below, label where the DNA is located.</a:t>
            </a:r>
          </a:p>
          <a:p>
            <a:pPr marL="228600" indent="-228600">
              <a:buFont typeface="+mj-lt"/>
              <a:buAutoNum type="arabicPeriod"/>
            </a:pPr>
            <a:endParaRPr lang="en-US" sz="1100" dirty="0"/>
          </a:p>
          <a:p>
            <a:pPr marL="228600" indent="-228600">
              <a:buFont typeface="+mj-lt"/>
              <a:buAutoNum type="arabicPeriod"/>
            </a:pPr>
            <a:endParaRPr lang="en-US" sz="1100" dirty="0"/>
          </a:p>
          <a:p>
            <a:endParaRPr lang="en-US" sz="1100" dirty="0"/>
          </a:p>
          <a:p>
            <a:endParaRPr lang="en-US" sz="1100" dirty="0"/>
          </a:p>
          <a:p>
            <a:endParaRPr lang="en-US" sz="1100" dirty="0"/>
          </a:p>
          <a:p>
            <a:endParaRPr lang="en-US" sz="1100" dirty="0"/>
          </a:p>
          <a:p>
            <a:pPr marL="228600" indent="-228600">
              <a:buFont typeface="+mj-lt"/>
              <a:buAutoNum type="arabicPeriod"/>
            </a:pPr>
            <a:endParaRPr lang="en-US" sz="1100" dirty="0"/>
          </a:p>
          <a:p>
            <a:pPr marL="228600" indent="-228600">
              <a:buFont typeface="+mj-lt"/>
              <a:buAutoNum type="arabicPeriod"/>
            </a:pPr>
            <a:endParaRPr lang="en-US" sz="1100" dirty="0"/>
          </a:p>
          <a:p>
            <a:endParaRPr lang="en-US" sz="1100" dirty="0"/>
          </a:p>
          <a:p>
            <a:pPr marL="228600" indent="-228600">
              <a:buFont typeface="+mj-lt"/>
              <a:buAutoNum type="arabicPeriod"/>
            </a:pPr>
            <a:endParaRPr lang="en-US" sz="1100" dirty="0"/>
          </a:p>
          <a:p>
            <a:pPr marL="228600" indent="-228600">
              <a:buFont typeface="+mj-lt"/>
              <a:buAutoNum type="arabicPeriod"/>
            </a:pPr>
            <a:endParaRPr lang="en-US" sz="1100" dirty="0"/>
          </a:p>
          <a:p>
            <a:pPr marL="228600" indent="-228600">
              <a:buFont typeface="+mj-lt"/>
              <a:buAutoNum type="arabicPeriod"/>
            </a:pPr>
            <a:endParaRPr lang="en-US" sz="1100" dirty="0"/>
          </a:p>
          <a:p>
            <a:endParaRPr lang="en-US" sz="1100" dirty="0"/>
          </a:p>
          <a:p>
            <a:pPr marL="228600" indent="-228600">
              <a:buFont typeface="+mj-lt"/>
              <a:buAutoNum type="arabicPeriod"/>
            </a:pPr>
            <a:endParaRPr lang="en-US" sz="1100" dirty="0"/>
          </a:p>
          <a:p>
            <a:pPr marL="228600" indent="-228600">
              <a:buFont typeface="+mj-lt"/>
              <a:buAutoNum type="arabicPeriod" startAt="2"/>
            </a:pPr>
            <a:r>
              <a:rPr lang="en-US" sz="1100" dirty="0"/>
              <a:t>After completion of the DNA precipitation stage, describe the visual appearance of the DNA.</a:t>
            </a:r>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r>
              <a:rPr lang="en-US" sz="1100" dirty="0"/>
              <a:t>Where is </a:t>
            </a:r>
            <a:r>
              <a:rPr lang="en-US" sz="1100" i="1" dirty="0"/>
              <a:t>Wolbachia </a:t>
            </a:r>
            <a:r>
              <a:rPr lang="en-US" sz="1100" dirty="0"/>
              <a:t>located within an arthropod? Why?</a:t>
            </a:r>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r>
              <a:rPr lang="en-US" sz="1100" dirty="0"/>
              <a:t>What is the purpose of isolating the DNA? What is your next step in determining the frequency of </a:t>
            </a:r>
            <a:r>
              <a:rPr lang="en-US" sz="1100" i="1" dirty="0"/>
              <a:t>Wolbachia</a:t>
            </a:r>
            <a:r>
              <a:rPr lang="en-US" sz="1100" dirty="0"/>
              <a:t>?</a:t>
            </a:r>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endParaRPr lang="en-US" sz="1100" dirty="0"/>
          </a:p>
          <a:p>
            <a:pPr marL="228600" indent="-228600">
              <a:buFont typeface="+mj-lt"/>
              <a:buAutoNum type="arabicPeriod" startAt="2"/>
            </a:pPr>
            <a:r>
              <a:rPr lang="en-US" sz="1100" dirty="0"/>
              <a:t>Imagine that there is an </a:t>
            </a:r>
            <a:r>
              <a:rPr lang="en-US" sz="1100" i="1" dirty="0"/>
              <a:t>E. coli </a:t>
            </a:r>
            <a:r>
              <a:rPr lang="en-US" sz="1100" dirty="0"/>
              <a:t>outbreak in your state and you would like to test the lettuce from your local grocery store. How could you modify this protocol in order to extract DNA from the lettuce (to identify the species) and check for presence/absence of </a:t>
            </a:r>
            <a:r>
              <a:rPr lang="en-US" sz="1100" i="1" dirty="0"/>
              <a:t>E. coli</a:t>
            </a:r>
            <a:r>
              <a:rPr lang="en-US" sz="1100" dirty="0"/>
              <a:t>. ? Keep in mind that (</a:t>
            </a:r>
            <a:r>
              <a:rPr lang="en-US" sz="1100" dirty="0" err="1"/>
              <a:t>i</a:t>
            </a:r>
            <a:r>
              <a:rPr lang="en-US" sz="1100" dirty="0"/>
              <a:t>)</a:t>
            </a:r>
            <a:r>
              <a:rPr lang="en-US" sz="1100" i="1" dirty="0"/>
              <a:t> E. coli </a:t>
            </a:r>
            <a:r>
              <a:rPr lang="en-US" sz="1100" dirty="0"/>
              <a:t>is free-living and not an endosymbiont, and (ii) plant cells are encased in both a cell membrane </a:t>
            </a:r>
            <a:r>
              <a:rPr lang="en-US" sz="1100" i="1" dirty="0"/>
              <a:t>and</a:t>
            </a:r>
            <a:r>
              <a:rPr lang="en-US" sz="1100" dirty="0"/>
              <a:t> cell wall.</a:t>
            </a:r>
          </a:p>
          <a:p>
            <a:endParaRPr lang="en-US" sz="1100" dirty="0"/>
          </a:p>
          <a:p>
            <a:pPr marL="228600" indent="-228600">
              <a:buFont typeface="+mj-lt"/>
              <a:buAutoNum type="arabicPeriod" startAt="2"/>
            </a:pPr>
            <a:endParaRPr lang="en-US" sz="1100" dirty="0"/>
          </a:p>
          <a:p>
            <a:pPr marL="228600" indent="-228600">
              <a:buFont typeface="+mj-lt"/>
              <a:buAutoNum type="arabicPeriod"/>
            </a:pPr>
            <a:endParaRPr lang="en-US" sz="1100" dirty="0"/>
          </a:p>
        </p:txBody>
      </p:sp>
      <p:sp>
        <p:nvSpPr>
          <p:cNvPr id="8" name="Rectangle 7">
            <a:extLst>
              <a:ext uri="{FF2B5EF4-FFF2-40B4-BE49-F238E27FC236}">
                <a16:creationId xmlns:a16="http://schemas.microsoft.com/office/drawing/2014/main" id="{7277C283-5C0F-F646-80A5-B43C76ABD3C9}"/>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9" name="Picture 8">
            <a:extLst>
              <a:ext uri="{FF2B5EF4-FFF2-40B4-BE49-F238E27FC236}">
                <a16:creationId xmlns:a16="http://schemas.microsoft.com/office/drawing/2014/main" id="{C7559972-EACE-DD4D-B945-326CAFADE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pic>
        <p:nvPicPr>
          <p:cNvPr id="10" name="Picture 6" descr="Image result for eppendorf tube free clipart">
            <a:extLst>
              <a:ext uri="{FF2B5EF4-FFF2-40B4-BE49-F238E27FC236}">
                <a16:creationId xmlns:a16="http://schemas.microsoft.com/office/drawing/2014/main" id="{B9876A62-C634-EA4A-96FA-D7C5B1D4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609" y="1568680"/>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E0737C-E3F8-9148-9DCE-3BBC4604FACF}"/>
              </a:ext>
            </a:extLst>
          </p:cNvPr>
          <p:cNvSpPr txBox="1"/>
          <p:nvPr/>
        </p:nvSpPr>
        <p:spPr>
          <a:xfrm>
            <a:off x="1066058" y="2518813"/>
            <a:ext cx="832415" cy="400110"/>
          </a:xfrm>
          <a:prstGeom prst="rect">
            <a:avLst/>
          </a:prstGeom>
          <a:noFill/>
        </p:spPr>
        <p:txBody>
          <a:bodyPr wrap="square" rtlCol="0">
            <a:spAutoFit/>
          </a:bodyPr>
          <a:lstStyle/>
          <a:p>
            <a:pPr algn="ctr"/>
            <a:r>
              <a:rPr lang="en-US" sz="1000" dirty="0"/>
              <a:t>Sample Preparation</a:t>
            </a:r>
          </a:p>
        </p:txBody>
      </p:sp>
      <p:pic>
        <p:nvPicPr>
          <p:cNvPr id="12" name="Picture 6" descr="Image result for eppendorf tube free clipart">
            <a:extLst>
              <a:ext uri="{FF2B5EF4-FFF2-40B4-BE49-F238E27FC236}">
                <a16:creationId xmlns:a16="http://schemas.microsoft.com/office/drawing/2014/main" id="{92E8CC99-DF70-CA48-82AA-46AAF8971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917" y="1568680"/>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0D746D4-9F88-0946-92FD-9A6598AE0E24}"/>
              </a:ext>
            </a:extLst>
          </p:cNvPr>
          <p:cNvSpPr txBox="1"/>
          <p:nvPr/>
        </p:nvSpPr>
        <p:spPr>
          <a:xfrm>
            <a:off x="2374694" y="2520850"/>
            <a:ext cx="606399" cy="400110"/>
          </a:xfrm>
          <a:prstGeom prst="rect">
            <a:avLst/>
          </a:prstGeom>
          <a:noFill/>
        </p:spPr>
        <p:txBody>
          <a:bodyPr wrap="square" rtlCol="0">
            <a:spAutoFit/>
          </a:bodyPr>
          <a:lstStyle/>
          <a:p>
            <a:pPr algn="ctr"/>
            <a:r>
              <a:rPr lang="en-US" sz="1000" dirty="0"/>
              <a:t>Cell Lysis</a:t>
            </a:r>
          </a:p>
        </p:txBody>
      </p:sp>
      <p:pic>
        <p:nvPicPr>
          <p:cNvPr id="14" name="Picture 6" descr="Image result for eppendorf tube free clipart">
            <a:extLst>
              <a:ext uri="{FF2B5EF4-FFF2-40B4-BE49-F238E27FC236}">
                <a16:creationId xmlns:a16="http://schemas.microsoft.com/office/drawing/2014/main" id="{DE3757DB-B69B-6247-92FD-CD5ECEBEA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225" y="1574026"/>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A7C7B9D-3FBD-C64B-A70A-013B5E842520}"/>
              </a:ext>
            </a:extLst>
          </p:cNvPr>
          <p:cNvSpPr txBox="1"/>
          <p:nvPr/>
        </p:nvSpPr>
        <p:spPr>
          <a:xfrm>
            <a:off x="3371281" y="2524159"/>
            <a:ext cx="985130" cy="400110"/>
          </a:xfrm>
          <a:prstGeom prst="rect">
            <a:avLst/>
          </a:prstGeom>
          <a:noFill/>
        </p:spPr>
        <p:txBody>
          <a:bodyPr wrap="square" rtlCol="0">
            <a:spAutoFit/>
          </a:bodyPr>
          <a:lstStyle/>
          <a:p>
            <a:pPr algn="ctr"/>
            <a:r>
              <a:rPr lang="en-US" sz="1000" dirty="0"/>
              <a:t>Cellular Debris Removal</a:t>
            </a:r>
          </a:p>
        </p:txBody>
      </p:sp>
      <p:pic>
        <p:nvPicPr>
          <p:cNvPr id="16" name="Picture 6" descr="Image result for eppendorf tube free clipart">
            <a:extLst>
              <a:ext uri="{FF2B5EF4-FFF2-40B4-BE49-F238E27FC236}">
                <a16:creationId xmlns:a16="http://schemas.microsoft.com/office/drawing/2014/main" id="{D8838189-28B5-8146-BC59-917C8E78E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533" y="1580886"/>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803C646-F903-F741-9638-63422617F6C3}"/>
              </a:ext>
            </a:extLst>
          </p:cNvPr>
          <p:cNvSpPr txBox="1"/>
          <p:nvPr/>
        </p:nvSpPr>
        <p:spPr>
          <a:xfrm>
            <a:off x="4606114" y="2518813"/>
            <a:ext cx="902589" cy="400110"/>
          </a:xfrm>
          <a:prstGeom prst="rect">
            <a:avLst/>
          </a:prstGeom>
          <a:noFill/>
        </p:spPr>
        <p:txBody>
          <a:bodyPr wrap="square" rtlCol="0">
            <a:spAutoFit/>
          </a:bodyPr>
          <a:lstStyle/>
          <a:p>
            <a:pPr algn="ctr"/>
            <a:r>
              <a:rPr lang="en-US" sz="1000" dirty="0"/>
              <a:t>DNA Precipitation</a:t>
            </a:r>
          </a:p>
        </p:txBody>
      </p:sp>
      <p:pic>
        <p:nvPicPr>
          <p:cNvPr id="18" name="Picture 6" descr="Image result for eppendorf tube free clipart">
            <a:extLst>
              <a:ext uri="{FF2B5EF4-FFF2-40B4-BE49-F238E27FC236}">
                <a16:creationId xmlns:a16="http://schemas.microsoft.com/office/drawing/2014/main" id="{7BDC7736-FFC0-A14E-A77A-3981470BD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260" y="1580886"/>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3A36B6F-DBDD-294D-A95C-C161703A27FA}"/>
              </a:ext>
            </a:extLst>
          </p:cNvPr>
          <p:cNvSpPr txBox="1"/>
          <p:nvPr/>
        </p:nvSpPr>
        <p:spPr>
          <a:xfrm>
            <a:off x="5951747" y="2518813"/>
            <a:ext cx="798455" cy="400110"/>
          </a:xfrm>
          <a:prstGeom prst="rect">
            <a:avLst/>
          </a:prstGeom>
          <a:noFill/>
        </p:spPr>
        <p:txBody>
          <a:bodyPr wrap="square" rtlCol="0">
            <a:spAutoFit/>
          </a:bodyPr>
          <a:lstStyle/>
          <a:p>
            <a:pPr algn="ctr"/>
            <a:r>
              <a:rPr lang="en-US" sz="1000" dirty="0"/>
              <a:t>DNA Elution</a:t>
            </a:r>
          </a:p>
        </p:txBody>
      </p:sp>
      <p:cxnSp>
        <p:nvCxnSpPr>
          <p:cNvPr id="20" name="Straight Connector 19">
            <a:extLst>
              <a:ext uri="{FF2B5EF4-FFF2-40B4-BE49-F238E27FC236}">
                <a16:creationId xmlns:a16="http://schemas.microsoft.com/office/drawing/2014/main" id="{3D3C3AF7-2626-484C-AC2F-C8319B4597D2}"/>
              </a:ext>
            </a:extLst>
          </p:cNvPr>
          <p:cNvCxnSpPr/>
          <p:nvPr/>
        </p:nvCxnSpPr>
        <p:spPr>
          <a:xfrm>
            <a:off x="1095609" y="3330495"/>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1FB1814-4726-734F-AC30-6683F2F8A4EA}"/>
              </a:ext>
            </a:extLst>
          </p:cNvPr>
          <p:cNvCxnSpPr/>
          <p:nvPr/>
        </p:nvCxnSpPr>
        <p:spPr>
          <a:xfrm>
            <a:off x="2292917" y="3330495"/>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54CDDE-028D-D94B-AFA2-5F475CCD48E1}"/>
              </a:ext>
            </a:extLst>
          </p:cNvPr>
          <p:cNvCxnSpPr/>
          <p:nvPr/>
        </p:nvCxnSpPr>
        <p:spPr>
          <a:xfrm>
            <a:off x="3490225" y="3334212"/>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20224F-82F0-B743-8B20-39C3F043BEE7}"/>
              </a:ext>
            </a:extLst>
          </p:cNvPr>
          <p:cNvCxnSpPr/>
          <p:nvPr/>
        </p:nvCxnSpPr>
        <p:spPr>
          <a:xfrm>
            <a:off x="4677786" y="3326778"/>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EAF633E-D440-BC4D-B741-6C753BE26EB5}"/>
              </a:ext>
            </a:extLst>
          </p:cNvPr>
          <p:cNvCxnSpPr/>
          <p:nvPr/>
        </p:nvCxnSpPr>
        <p:spPr>
          <a:xfrm>
            <a:off x="5947338" y="3326778"/>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EC6C83BD-8558-E445-AB1E-460C5F8F3722}"/>
              </a:ext>
            </a:extLst>
          </p:cNvPr>
          <p:cNvPicPr>
            <a:picLocks noChangeAspect="1"/>
          </p:cNvPicPr>
          <p:nvPr/>
        </p:nvPicPr>
        <p:blipFill rotWithShape="1">
          <a:blip r:embed="rId4"/>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42323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6154" y="4958857"/>
            <a:ext cx="3473149" cy="900664"/>
          </a:xfrm>
        </p:spPr>
        <p:txBody>
          <a:bodyPr>
            <a:noAutofit/>
          </a:bodyPr>
          <a:lstStyle/>
          <a:p>
            <a:pPr marL="0" indent="0" defTabSz="1005840">
              <a:lnSpc>
                <a:spcPct val="100000"/>
              </a:lnSpc>
              <a:spcBef>
                <a:spcPts val="0"/>
              </a:spcBef>
              <a:buNone/>
            </a:pPr>
            <a:r>
              <a:rPr lang="en-US" sz="1200" dirty="0">
                <a:ea typeface="Damascus" charset="-78"/>
                <a:cs typeface="Arial"/>
              </a:rPr>
              <a:t>Content is made available under the Creative Commons Attribution-</a:t>
            </a:r>
            <a:r>
              <a:rPr lang="en-US" sz="1200" dirty="0" err="1">
                <a:ea typeface="Damascus" charset="-78"/>
                <a:cs typeface="Arial"/>
              </a:rPr>
              <a:t>NonCommercial</a:t>
            </a:r>
            <a:r>
              <a:rPr lang="en-US" sz="1200" dirty="0">
                <a:ea typeface="Damascus" charset="-78"/>
                <a:cs typeface="Arial"/>
              </a:rPr>
              <a:t>-No Derivatives International License. Contact (</a:t>
            </a:r>
            <a:r>
              <a:rPr lang="en-US" sz="1200" dirty="0">
                <a:ea typeface="Damascus" charset="-78"/>
                <a:cs typeface="Arial"/>
                <a:hlinkClick r:id="rId3"/>
              </a:rPr>
              <a:t>info@wolbachiaproject.org</a:t>
            </a:r>
            <a:r>
              <a:rPr lang="en-US" sz="1200" dirty="0">
                <a:ea typeface="Damascus" charset="-78"/>
                <a:cs typeface="Arial"/>
              </a:rPr>
              <a:t>) if you would like to make adaptations for distribution beyond the classroom.</a:t>
            </a:r>
          </a:p>
        </p:txBody>
      </p:sp>
      <p:sp>
        <p:nvSpPr>
          <p:cNvPr id="14" name="Rectangle 13"/>
          <p:cNvSpPr/>
          <p:nvPr/>
        </p:nvSpPr>
        <p:spPr>
          <a:xfrm>
            <a:off x="2906154" y="6604538"/>
            <a:ext cx="3473149" cy="1200329"/>
          </a:xfrm>
          <a:prstGeom prst="rect">
            <a:avLst/>
          </a:prstGeom>
        </p:spPr>
        <p:txBody>
          <a:bodyPr wrap="square">
            <a:spAutoFit/>
          </a:bodyPr>
          <a:lstStyle/>
          <a:p>
            <a:pPr lvl="0">
              <a:defRPr/>
            </a:pPr>
            <a:r>
              <a:rPr lang="en-US" sz="1200" dirty="0">
                <a:ea typeface="Damascus" charset="-78"/>
                <a:cs typeface="Arial"/>
              </a:rPr>
              <a:t>The </a:t>
            </a:r>
            <a:r>
              <a:rPr lang="en-US" sz="1200" i="1" dirty="0">
                <a:ea typeface="Damascus" charset="-78"/>
                <a:cs typeface="Arial"/>
              </a:rPr>
              <a:t>Wolbachia</a:t>
            </a:r>
            <a:r>
              <a:rPr lang="en-US" sz="1200" dirty="0">
                <a:ea typeface="Damascus" charset="-78"/>
                <a:cs typeface="Arial"/>
              </a:rPr>
              <a:t> Project: Discover the Microbes Within! was developed by a collaboration of scientists, educators, and outreach specialists. It is directed by the Bordenstein Lab.</a:t>
            </a:r>
          </a:p>
          <a:p>
            <a:pPr lvl="0">
              <a:defRPr/>
            </a:pPr>
            <a:endParaRPr lang="en-US" sz="1200" dirty="0">
              <a:ea typeface="Damascus" charset="-78"/>
              <a:cs typeface="Arial"/>
            </a:endParaRPr>
          </a:p>
          <a:p>
            <a:pPr>
              <a:defRPr/>
            </a:pPr>
            <a:r>
              <a:rPr lang="en-US" sz="1200" dirty="0">
                <a:ea typeface="Damascus" charset="-78"/>
                <a:cs typeface="Arial"/>
              </a:rPr>
              <a:t>https://</a:t>
            </a:r>
            <a:r>
              <a:rPr lang="en-US" sz="1200" dirty="0" err="1">
                <a:ea typeface="Damascus" charset="-78"/>
                <a:cs typeface="Arial"/>
              </a:rPr>
              <a:t>www.wolbachiaproject.org</a:t>
            </a:r>
            <a:endParaRPr lang="en-US" sz="1200" dirty="0">
              <a:ea typeface="Damascus" charset="-78"/>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235" y="5323683"/>
            <a:ext cx="1228344" cy="429768"/>
          </a:xfrm>
          <a:prstGeom prst="rect">
            <a:avLst/>
          </a:prstGeom>
        </p:spPr>
      </p:pic>
      <p:sp>
        <p:nvSpPr>
          <p:cNvPr id="13" name="Rectangle 12">
            <a:extLst>
              <a:ext uri="{FF2B5EF4-FFF2-40B4-BE49-F238E27FC236}">
                <a16:creationId xmlns:a16="http://schemas.microsoft.com/office/drawing/2014/main" id="{C76BE117-CEE1-8D45-8593-01F2CD73EBE5}"/>
              </a:ext>
            </a:extLst>
          </p:cNvPr>
          <p:cNvSpPr/>
          <p:nvPr/>
        </p:nvSpPr>
        <p:spPr>
          <a:xfrm rot="16200000">
            <a:off x="2577474" y="2052202"/>
            <a:ext cx="338553" cy="4446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7" name="Rectangle 6">
            <a:extLst>
              <a:ext uri="{FF2B5EF4-FFF2-40B4-BE49-F238E27FC236}">
                <a16:creationId xmlns:a16="http://schemas.microsoft.com/office/drawing/2014/main" id="{F258EF7C-F9A2-2846-8E60-B79BA5FE9949}"/>
              </a:ext>
            </a:extLst>
          </p:cNvPr>
          <p:cNvSpPr/>
          <p:nvPr/>
        </p:nvSpPr>
        <p:spPr>
          <a:xfrm rot="16200000">
            <a:off x="2577474" y="1644409"/>
            <a:ext cx="338553" cy="444644"/>
          </a:xfrm>
          <a:prstGeom prst="rect">
            <a:avLst/>
          </a:prstGeom>
          <a:solidFill>
            <a:srgbClr val="399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4" name="TextBox 3">
            <a:extLst>
              <a:ext uri="{FF2B5EF4-FFF2-40B4-BE49-F238E27FC236}">
                <a16:creationId xmlns:a16="http://schemas.microsoft.com/office/drawing/2014/main" id="{A98B7F59-217C-D747-8327-D3E68DC6B3DA}"/>
              </a:ext>
            </a:extLst>
          </p:cNvPr>
          <p:cNvSpPr txBox="1"/>
          <p:nvPr/>
        </p:nvSpPr>
        <p:spPr>
          <a:xfrm>
            <a:off x="2986895" y="1698679"/>
            <a:ext cx="2261076" cy="338554"/>
          </a:xfrm>
          <a:prstGeom prst="rect">
            <a:avLst/>
          </a:prstGeom>
          <a:noFill/>
        </p:spPr>
        <p:txBody>
          <a:bodyPr wrap="square" rtlCol="0">
            <a:spAutoFit/>
          </a:bodyPr>
          <a:lstStyle/>
          <a:p>
            <a:r>
              <a:rPr lang="en-US" sz="1600" dirty="0"/>
              <a:t>Arthropod Identification</a:t>
            </a:r>
          </a:p>
        </p:txBody>
      </p:sp>
      <p:sp>
        <p:nvSpPr>
          <p:cNvPr id="9" name="TextBox 8">
            <a:extLst>
              <a:ext uri="{FF2B5EF4-FFF2-40B4-BE49-F238E27FC236}">
                <a16:creationId xmlns:a16="http://schemas.microsoft.com/office/drawing/2014/main" id="{6AF8429C-5DF0-FE49-8B2F-98B62D7E554B}"/>
              </a:ext>
            </a:extLst>
          </p:cNvPr>
          <p:cNvSpPr txBox="1"/>
          <p:nvPr/>
        </p:nvSpPr>
        <p:spPr>
          <a:xfrm>
            <a:off x="2612123" y="1695838"/>
            <a:ext cx="283240" cy="338554"/>
          </a:xfrm>
          <a:prstGeom prst="rect">
            <a:avLst/>
          </a:prstGeom>
          <a:noFill/>
        </p:spPr>
        <p:txBody>
          <a:bodyPr wrap="square" rtlCol="0">
            <a:spAutoFit/>
          </a:bodyPr>
          <a:lstStyle/>
          <a:p>
            <a:r>
              <a:rPr lang="en-US" sz="1600" b="1" dirty="0">
                <a:solidFill>
                  <a:schemeClr val="bg1"/>
                </a:solidFill>
              </a:rPr>
              <a:t>1</a:t>
            </a:r>
          </a:p>
        </p:txBody>
      </p:sp>
      <p:sp>
        <p:nvSpPr>
          <p:cNvPr id="11" name="TextBox 10">
            <a:extLst>
              <a:ext uri="{FF2B5EF4-FFF2-40B4-BE49-F238E27FC236}">
                <a16:creationId xmlns:a16="http://schemas.microsoft.com/office/drawing/2014/main" id="{09A1A606-D3D7-E341-ADFE-6AA09F53B164}"/>
              </a:ext>
            </a:extLst>
          </p:cNvPr>
          <p:cNvSpPr txBox="1"/>
          <p:nvPr/>
        </p:nvSpPr>
        <p:spPr>
          <a:xfrm>
            <a:off x="2969073" y="2105247"/>
            <a:ext cx="2052167" cy="338554"/>
          </a:xfrm>
          <a:prstGeom prst="rect">
            <a:avLst/>
          </a:prstGeom>
          <a:noFill/>
        </p:spPr>
        <p:txBody>
          <a:bodyPr wrap="square" rtlCol="0">
            <a:spAutoFit/>
          </a:bodyPr>
          <a:lstStyle/>
          <a:p>
            <a:r>
              <a:rPr lang="en-US" sz="1600" dirty="0"/>
              <a:t>DNA Extraction</a:t>
            </a:r>
          </a:p>
        </p:txBody>
      </p:sp>
      <p:sp>
        <p:nvSpPr>
          <p:cNvPr id="12" name="TextBox 11">
            <a:extLst>
              <a:ext uri="{FF2B5EF4-FFF2-40B4-BE49-F238E27FC236}">
                <a16:creationId xmlns:a16="http://schemas.microsoft.com/office/drawing/2014/main" id="{150BCC60-CEB9-8B4F-A2E9-5E50A0DE0074}"/>
              </a:ext>
            </a:extLst>
          </p:cNvPr>
          <p:cNvSpPr txBox="1"/>
          <p:nvPr/>
        </p:nvSpPr>
        <p:spPr>
          <a:xfrm>
            <a:off x="2612123" y="2108401"/>
            <a:ext cx="283240" cy="338554"/>
          </a:xfrm>
          <a:prstGeom prst="rect">
            <a:avLst/>
          </a:prstGeom>
          <a:noFill/>
        </p:spPr>
        <p:txBody>
          <a:bodyPr wrap="square" rtlCol="0">
            <a:spAutoFit/>
          </a:bodyPr>
          <a:lstStyle/>
          <a:p>
            <a:r>
              <a:rPr lang="en-US" sz="1600" b="1" dirty="0">
                <a:solidFill>
                  <a:schemeClr val="bg1"/>
                </a:solidFill>
              </a:rPr>
              <a:t>2</a:t>
            </a:r>
          </a:p>
        </p:txBody>
      </p:sp>
      <p:sp>
        <p:nvSpPr>
          <p:cNvPr id="15" name="Rectangle 14">
            <a:extLst>
              <a:ext uri="{FF2B5EF4-FFF2-40B4-BE49-F238E27FC236}">
                <a16:creationId xmlns:a16="http://schemas.microsoft.com/office/drawing/2014/main" id="{6E2854F9-0B7B-0942-847D-6F0B45EAEE56}"/>
              </a:ext>
            </a:extLst>
          </p:cNvPr>
          <p:cNvSpPr/>
          <p:nvPr/>
        </p:nvSpPr>
        <p:spPr>
          <a:xfrm rot="16200000">
            <a:off x="2577473" y="2468009"/>
            <a:ext cx="338553" cy="444644"/>
          </a:xfrm>
          <a:prstGeom prst="rect">
            <a:avLst/>
          </a:prstGeom>
          <a:solidFill>
            <a:srgbClr val="A511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16" name="TextBox 15">
            <a:extLst>
              <a:ext uri="{FF2B5EF4-FFF2-40B4-BE49-F238E27FC236}">
                <a16:creationId xmlns:a16="http://schemas.microsoft.com/office/drawing/2014/main" id="{3D1F7ED2-3904-A54C-AE28-DB13ACF67576}"/>
              </a:ext>
            </a:extLst>
          </p:cNvPr>
          <p:cNvSpPr txBox="1"/>
          <p:nvPr/>
        </p:nvSpPr>
        <p:spPr>
          <a:xfrm>
            <a:off x="2969072" y="2521054"/>
            <a:ext cx="2052167" cy="338554"/>
          </a:xfrm>
          <a:prstGeom prst="rect">
            <a:avLst/>
          </a:prstGeom>
          <a:noFill/>
        </p:spPr>
        <p:txBody>
          <a:bodyPr wrap="square" rtlCol="0">
            <a:spAutoFit/>
          </a:bodyPr>
          <a:lstStyle/>
          <a:p>
            <a:r>
              <a:rPr lang="en-US" sz="1600" dirty="0"/>
              <a:t>PCR</a:t>
            </a:r>
          </a:p>
        </p:txBody>
      </p:sp>
      <p:sp>
        <p:nvSpPr>
          <p:cNvPr id="17" name="TextBox 16">
            <a:extLst>
              <a:ext uri="{FF2B5EF4-FFF2-40B4-BE49-F238E27FC236}">
                <a16:creationId xmlns:a16="http://schemas.microsoft.com/office/drawing/2014/main" id="{28856B4A-8B0B-DC42-9429-8F7223A6B749}"/>
              </a:ext>
            </a:extLst>
          </p:cNvPr>
          <p:cNvSpPr txBox="1"/>
          <p:nvPr/>
        </p:nvSpPr>
        <p:spPr>
          <a:xfrm>
            <a:off x="2607984" y="2524208"/>
            <a:ext cx="283240" cy="338554"/>
          </a:xfrm>
          <a:prstGeom prst="rect">
            <a:avLst/>
          </a:prstGeom>
          <a:noFill/>
        </p:spPr>
        <p:txBody>
          <a:bodyPr wrap="square" rtlCol="0">
            <a:spAutoFit/>
          </a:bodyPr>
          <a:lstStyle/>
          <a:p>
            <a:r>
              <a:rPr lang="en-US" sz="1600" b="1" dirty="0">
                <a:solidFill>
                  <a:schemeClr val="bg1"/>
                </a:solidFill>
              </a:rPr>
              <a:t>3</a:t>
            </a:r>
          </a:p>
        </p:txBody>
      </p:sp>
      <p:sp>
        <p:nvSpPr>
          <p:cNvPr id="18" name="Rectangle 17">
            <a:extLst>
              <a:ext uri="{FF2B5EF4-FFF2-40B4-BE49-F238E27FC236}">
                <a16:creationId xmlns:a16="http://schemas.microsoft.com/office/drawing/2014/main" id="{07051966-C415-A44D-A337-F6EA7119225B}"/>
              </a:ext>
            </a:extLst>
          </p:cNvPr>
          <p:cNvSpPr/>
          <p:nvPr/>
        </p:nvSpPr>
        <p:spPr>
          <a:xfrm rot="16200000">
            <a:off x="2577473" y="2883816"/>
            <a:ext cx="338553" cy="44464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21" name="TextBox 20">
            <a:extLst>
              <a:ext uri="{FF2B5EF4-FFF2-40B4-BE49-F238E27FC236}">
                <a16:creationId xmlns:a16="http://schemas.microsoft.com/office/drawing/2014/main" id="{96CD0EF0-2288-804C-9C89-5750A5D125C3}"/>
              </a:ext>
            </a:extLst>
          </p:cNvPr>
          <p:cNvSpPr txBox="1"/>
          <p:nvPr/>
        </p:nvSpPr>
        <p:spPr>
          <a:xfrm>
            <a:off x="2969072" y="2936861"/>
            <a:ext cx="2052167" cy="338554"/>
          </a:xfrm>
          <a:prstGeom prst="rect">
            <a:avLst/>
          </a:prstGeom>
          <a:noFill/>
        </p:spPr>
        <p:txBody>
          <a:bodyPr wrap="square" rtlCol="0">
            <a:spAutoFit/>
          </a:bodyPr>
          <a:lstStyle/>
          <a:p>
            <a:r>
              <a:rPr lang="en-US" sz="1600" dirty="0"/>
              <a:t>Gel Electrophoresis</a:t>
            </a:r>
          </a:p>
        </p:txBody>
      </p:sp>
      <p:sp>
        <p:nvSpPr>
          <p:cNvPr id="22" name="TextBox 21">
            <a:extLst>
              <a:ext uri="{FF2B5EF4-FFF2-40B4-BE49-F238E27FC236}">
                <a16:creationId xmlns:a16="http://schemas.microsoft.com/office/drawing/2014/main" id="{B752B643-859F-E749-A879-BD7146ABBA2A}"/>
              </a:ext>
            </a:extLst>
          </p:cNvPr>
          <p:cNvSpPr txBox="1"/>
          <p:nvPr/>
        </p:nvSpPr>
        <p:spPr>
          <a:xfrm>
            <a:off x="2612122" y="2940015"/>
            <a:ext cx="283240" cy="338554"/>
          </a:xfrm>
          <a:prstGeom prst="rect">
            <a:avLst/>
          </a:prstGeom>
          <a:noFill/>
        </p:spPr>
        <p:txBody>
          <a:bodyPr wrap="square" rtlCol="0">
            <a:spAutoFit/>
          </a:bodyPr>
          <a:lstStyle/>
          <a:p>
            <a:r>
              <a:rPr lang="en-US" sz="1600" b="1" dirty="0">
                <a:solidFill>
                  <a:schemeClr val="bg1"/>
                </a:solidFill>
              </a:rPr>
              <a:t>4</a:t>
            </a:r>
          </a:p>
        </p:txBody>
      </p:sp>
      <p:sp>
        <p:nvSpPr>
          <p:cNvPr id="23" name="Rectangle 22">
            <a:extLst>
              <a:ext uri="{FF2B5EF4-FFF2-40B4-BE49-F238E27FC236}">
                <a16:creationId xmlns:a16="http://schemas.microsoft.com/office/drawing/2014/main" id="{04D05538-4735-E94C-AA0D-59A33BDB7E43}"/>
              </a:ext>
            </a:extLst>
          </p:cNvPr>
          <p:cNvSpPr/>
          <p:nvPr/>
        </p:nvSpPr>
        <p:spPr>
          <a:xfrm rot="16200000">
            <a:off x="2577473" y="3296469"/>
            <a:ext cx="338553" cy="4446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24" name="TextBox 23">
            <a:extLst>
              <a:ext uri="{FF2B5EF4-FFF2-40B4-BE49-F238E27FC236}">
                <a16:creationId xmlns:a16="http://schemas.microsoft.com/office/drawing/2014/main" id="{3586C2DA-B5CF-AB40-8FD6-4824C3C23709}"/>
              </a:ext>
            </a:extLst>
          </p:cNvPr>
          <p:cNvSpPr txBox="1"/>
          <p:nvPr/>
        </p:nvSpPr>
        <p:spPr>
          <a:xfrm>
            <a:off x="2969072" y="3349514"/>
            <a:ext cx="2052167" cy="338554"/>
          </a:xfrm>
          <a:prstGeom prst="rect">
            <a:avLst/>
          </a:prstGeom>
          <a:noFill/>
        </p:spPr>
        <p:txBody>
          <a:bodyPr wrap="square" rtlCol="0">
            <a:spAutoFit/>
          </a:bodyPr>
          <a:lstStyle/>
          <a:p>
            <a:r>
              <a:rPr lang="en-US" sz="1600" dirty="0"/>
              <a:t>Bioinformatics</a:t>
            </a:r>
          </a:p>
        </p:txBody>
      </p:sp>
      <p:sp>
        <p:nvSpPr>
          <p:cNvPr id="25" name="TextBox 24">
            <a:extLst>
              <a:ext uri="{FF2B5EF4-FFF2-40B4-BE49-F238E27FC236}">
                <a16:creationId xmlns:a16="http://schemas.microsoft.com/office/drawing/2014/main" id="{F4D000C6-3A0A-644D-BFF3-41D428D7D28C}"/>
              </a:ext>
            </a:extLst>
          </p:cNvPr>
          <p:cNvSpPr txBox="1"/>
          <p:nvPr/>
        </p:nvSpPr>
        <p:spPr>
          <a:xfrm>
            <a:off x="2612122" y="3352668"/>
            <a:ext cx="283240" cy="338554"/>
          </a:xfrm>
          <a:prstGeom prst="rect">
            <a:avLst/>
          </a:prstGeom>
          <a:noFill/>
        </p:spPr>
        <p:txBody>
          <a:bodyPr wrap="square" rtlCol="0">
            <a:spAutoFit/>
          </a:bodyPr>
          <a:lstStyle/>
          <a:p>
            <a:r>
              <a:rPr lang="en-US" sz="1600" b="1" dirty="0">
                <a:solidFill>
                  <a:schemeClr val="bg1"/>
                </a:solidFill>
              </a:rPr>
              <a:t>5</a:t>
            </a:r>
          </a:p>
        </p:txBody>
      </p:sp>
      <p:sp>
        <p:nvSpPr>
          <p:cNvPr id="6" name="TextBox 5">
            <a:extLst>
              <a:ext uri="{FF2B5EF4-FFF2-40B4-BE49-F238E27FC236}">
                <a16:creationId xmlns:a16="http://schemas.microsoft.com/office/drawing/2014/main" id="{B6A4DEA4-749F-604C-BAD2-E42C6F6F29E0}"/>
              </a:ext>
            </a:extLst>
          </p:cNvPr>
          <p:cNvSpPr txBox="1"/>
          <p:nvPr/>
        </p:nvSpPr>
        <p:spPr>
          <a:xfrm>
            <a:off x="2084293" y="672753"/>
            <a:ext cx="3603812" cy="523220"/>
          </a:xfrm>
          <a:prstGeom prst="rect">
            <a:avLst/>
          </a:prstGeom>
          <a:noFill/>
        </p:spPr>
        <p:txBody>
          <a:bodyPr wrap="square" rtlCol="0">
            <a:spAutoFit/>
          </a:bodyPr>
          <a:lstStyle/>
          <a:p>
            <a:r>
              <a:rPr lang="en-US" sz="2800" dirty="0"/>
              <a:t>The </a:t>
            </a:r>
            <a:r>
              <a:rPr lang="en-US" sz="2800" i="1" dirty="0"/>
              <a:t>Wolbachia</a:t>
            </a:r>
            <a:r>
              <a:rPr lang="en-US" sz="2800" dirty="0"/>
              <a:t> Project</a:t>
            </a:r>
          </a:p>
        </p:txBody>
      </p:sp>
      <p:sp>
        <p:nvSpPr>
          <p:cNvPr id="26" name="Slide Number Placeholder 25">
            <a:extLst>
              <a:ext uri="{FF2B5EF4-FFF2-40B4-BE49-F238E27FC236}">
                <a16:creationId xmlns:a16="http://schemas.microsoft.com/office/drawing/2014/main" id="{BD166BB7-DF78-794D-BF33-18A4AC63001D}"/>
              </a:ext>
            </a:extLst>
          </p:cNvPr>
          <p:cNvSpPr>
            <a:spLocks noGrp="1"/>
          </p:cNvSpPr>
          <p:nvPr>
            <p:ph type="sldNum" sz="quarter" idx="12"/>
          </p:nvPr>
        </p:nvSpPr>
        <p:spPr/>
        <p:txBody>
          <a:bodyPr/>
          <a:lstStyle/>
          <a:p>
            <a:fld id="{B2997967-007C-0549-8AED-2751250887DF}" type="slidenum">
              <a:rPr lang="en-US" smtClean="0"/>
              <a:t>2</a:t>
            </a:fld>
            <a:endParaRPr lang="en-US"/>
          </a:p>
        </p:txBody>
      </p:sp>
      <p:cxnSp>
        <p:nvCxnSpPr>
          <p:cNvPr id="10" name="Straight Connector 9">
            <a:extLst>
              <a:ext uri="{FF2B5EF4-FFF2-40B4-BE49-F238E27FC236}">
                <a16:creationId xmlns:a16="http://schemas.microsoft.com/office/drawing/2014/main" id="{E48B5EDB-25BA-D04D-AAD3-492660CB6E1D}"/>
              </a:ext>
            </a:extLst>
          </p:cNvPr>
          <p:cNvCxnSpPr>
            <a:cxnSpLocks/>
          </p:cNvCxnSpPr>
          <p:nvPr/>
        </p:nvCxnSpPr>
        <p:spPr>
          <a:xfrm>
            <a:off x="610076" y="4375050"/>
            <a:ext cx="6552248" cy="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ED4D007-134D-AF4D-9DF4-CA1FEC775E8E}"/>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28" name="Picture 27">
            <a:extLst>
              <a:ext uri="{FF2B5EF4-FFF2-40B4-BE49-F238E27FC236}">
                <a16:creationId xmlns:a16="http://schemas.microsoft.com/office/drawing/2014/main" id="{01BFECA3-5C7E-E84A-AA54-CC6465F90F76}"/>
              </a:ext>
            </a:extLst>
          </p:cNvPr>
          <p:cNvPicPr>
            <a:picLocks noChangeAspect="1"/>
          </p:cNvPicPr>
          <p:nvPr/>
        </p:nvPicPr>
        <p:blipFill rotWithShape="1">
          <a:blip r:embed="rId5"/>
          <a:srcRect t="27972" r="13783" b="17333"/>
          <a:stretch/>
        </p:blipFill>
        <p:spPr>
          <a:xfrm>
            <a:off x="680194" y="6584417"/>
            <a:ext cx="2225960" cy="1058880"/>
          </a:xfrm>
          <a:prstGeom prst="rect">
            <a:avLst/>
          </a:prstGeom>
        </p:spPr>
      </p:pic>
    </p:spTree>
    <p:extLst>
      <p:ext uri="{BB962C8B-B14F-4D97-AF65-F5344CB8AC3E}">
        <p14:creationId xmlns:p14="http://schemas.microsoft.com/office/powerpoint/2010/main" val="135879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2C7467-526E-2C41-9035-3FAAAD0B2DC7}"/>
              </a:ext>
            </a:extLst>
          </p:cNvPr>
          <p:cNvSpPr/>
          <p:nvPr/>
        </p:nvSpPr>
        <p:spPr>
          <a:xfrm>
            <a:off x="879771" y="949631"/>
            <a:ext cx="5940097" cy="8217634"/>
          </a:xfrm>
          <a:prstGeom prst="rect">
            <a:avLst/>
          </a:prstGeom>
        </p:spPr>
        <p:txBody>
          <a:bodyPr wrap="square">
            <a:spAutoFit/>
          </a:bodyPr>
          <a:lstStyle/>
          <a:p>
            <a:pPr algn="just"/>
            <a:endParaRPr lang="en-US" sz="1100" b="1" dirty="0">
              <a:cs typeface="Times New Roman"/>
            </a:endParaRPr>
          </a:p>
          <a:p>
            <a:pPr algn="just"/>
            <a:r>
              <a:rPr lang="en-US" sz="1100" b="1" dirty="0">
                <a:cs typeface="Times New Roman"/>
              </a:rPr>
              <a:t>DNA Composition</a:t>
            </a:r>
          </a:p>
          <a:p>
            <a:pPr lvl="1" algn="just"/>
            <a:r>
              <a:rPr lang="en-US" sz="1100" u="sng" dirty="0">
                <a:latin typeface="Calibri" panose="020F0502020204030204" pitchFamily="34" charset="0"/>
                <a:cs typeface="Calibri" panose="020F0502020204030204" pitchFamily="34" charset="0"/>
              </a:rPr>
              <a:t>D</a:t>
            </a:r>
            <a:r>
              <a:rPr lang="en-US" sz="1100" dirty="0">
                <a:latin typeface="Calibri" panose="020F0502020204030204" pitchFamily="34" charset="0"/>
                <a:cs typeface="Calibri" panose="020F0502020204030204" pitchFamily="34" charset="0"/>
              </a:rPr>
              <a:t>eoxyribo</a:t>
            </a:r>
            <a:r>
              <a:rPr lang="en-US" sz="1100" u="sng" dirty="0">
                <a:latin typeface="Calibri" panose="020F0502020204030204" pitchFamily="34" charset="0"/>
                <a:cs typeface="Calibri" panose="020F0502020204030204" pitchFamily="34" charset="0"/>
              </a:rPr>
              <a:t>n</a:t>
            </a:r>
            <a:r>
              <a:rPr lang="en-US" sz="1100" dirty="0">
                <a:latin typeface="Calibri" panose="020F0502020204030204" pitchFamily="34" charset="0"/>
                <a:cs typeface="Calibri" panose="020F0502020204030204" pitchFamily="34" charset="0"/>
              </a:rPr>
              <a:t>ucleic </a:t>
            </a:r>
            <a:r>
              <a:rPr lang="en-US" sz="1100" u="sng" dirty="0">
                <a:latin typeface="Calibri" panose="020F0502020204030204" pitchFamily="34" charset="0"/>
                <a:cs typeface="Calibri" panose="020F0502020204030204" pitchFamily="34" charset="0"/>
              </a:rPr>
              <a:t>a</a:t>
            </a:r>
            <a:r>
              <a:rPr lang="en-US" sz="1100" dirty="0">
                <a:latin typeface="Calibri" panose="020F0502020204030204" pitchFamily="34" charset="0"/>
                <a:cs typeface="Calibri" panose="020F0502020204030204" pitchFamily="34" charset="0"/>
              </a:rPr>
              <a:t>cid, or DNA, is a self-replicating molecule that encodes the genetic information for nearly all living organisms. DNA is comprised of monomers, called nucleotides. Each nucleotide consists of (</a:t>
            </a:r>
            <a:r>
              <a:rPr lang="en-US" sz="1100" dirty="0" err="1">
                <a:latin typeface="Calibri" panose="020F0502020204030204" pitchFamily="34" charset="0"/>
                <a:cs typeface="Calibri" panose="020F0502020204030204" pitchFamily="34" charset="0"/>
              </a:rPr>
              <a:t>i</a:t>
            </a:r>
            <a:r>
              <a:rPr lang="en-US" sz="1100" dirty="0">
                <a:latin typeface="Calibri" panose="020F0502020204030204" pitchFamily="34" charset="0"/>
                <a:cs typeface="Calibri" panose="020F0502020204030204" pitchFamily="34" charset="0"/>
              </a:rPr>
              <a:t>) a five-carbon sugar (deoxyribose), (ii) a phosphate group, and (iii) a nitrogenous base (Figure 2.1). Nucleotides are differentiated by their attached nitrogenous base: adenine, thymine, guanine or cytosine. Adenine and guanine are classified as purines; cytosine and thymine are classified as pyrimidines. The nucleotides are linked together via phosphodiester bonds to form long strands of DNA, where the order of nucleotides along the sugar-phosphate backbone determines the DNA sequence.</a:t>
            </a:r>
          </a:p>
          <a:p>
            <a:pPr lvl="1" algn="just"/>
            <a:endParaRPr lang="en-US" sz="1100" dirty="0">
              <a:latin typeface="Calibri" panose="020F0502020204030204" pitchFamily="34" charset="0"/>
              <a:cs typeface="Calibri" panose="020F0502020204030204" pitchFamily="34" charset="0"/>
            </a:endParaRPr>
          </a:p>
          <a:p>
            <a:pPr lvl="1" algn="just"/>
            <a:endParaRPr lang="en-US" sz="1100" dirty="0">
              <a:latin typeface="Calibri" panose="020F0502020204030204" pitchFamily="34" charset="0"/>
              <a:cs typeface="Calibri" panose="020F0502020204030204" pitchFamily="34" charset="0"/>
            </a:endParaRPr>
          </a:p>
          <a:p>
            <a:pPr lvl="1" algn="just"/>
            <a:endParaRPr lang="en-US" sz="1100" dirty="0">
              <a:latin typeface="Calibri" panose="020F0502020204030204" pitchFamily="34" charset="0"/>
              <a:cs typeface="Calibri" panose="020F0502020204030204" pitchFamily="34" charset="0"/>
            </a:endParaRPr>
          </a:p>
          <a:p>
            <a:pPr lvl="1" algn="just"/>
            <a:endParaRPr lang="en-US" sz="1100" dirty="0">
              <a:latin typeface="Calibri" panose="020F0502020204030204" pitchFamily="34" charset="0"/>
              <a:cs typeface="Calibri" panose="020F0502020204030204" pitchFamily="34" charset="0"/>
            </a:endParaRPr>
          </a:p>
          <a:p>
            <a:pPr algn="just"/>
            <a:endParaRPr lang="en-US" sz="1100"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pPr algn="just"/>
            <a:endParaRPr lang="en-US" sz="1100" b="1" i="1" dirty="0">
              <a:cs typeface="Times New Roman"/>
            </a:endParaRPr>
          </a:p>
          <a:p>
            <a:endParaRPr lang="en-US" sz="1100" b="1" dirty="0"/>
          </a:p>
          <a:p>
            <a:endParaRPr lang="en-US" sz="1100" b="1" dirty="0"/>
          </a:p>
          <a:p>
            <a:endParaRPr lang="en-US" sz="1100" b="1" dirty="0"/>
          </a:p>
          <a:p>
            <a:endParaRPr lang="en-US" sz="1100" b="1" dirty="0"/>
          </a:p>
          <a:p>
            <a:r>
              <a:rPr lang="en-US" sz="1100" b="1" dirty="0"/>
              <a:t>DNA Structure</a:t>
            </a:r>
          </a:p>
          <a:p>
            <a:pPr lvl="1" algn="just"/>
            <a:r>
              <a:rPr lang="en-US" sz="1100" dirty="0"/>
              <a:t>A single strand of DNA is asymmetrical and therefore has a specific method of combining with a second strand of DNA. The sugar and phosphate group are both hydrophilic and will readily come into contact with water molecules within a cell, whereas the nitrogenous bases are hydrophobic and will aggregate together. Two strands of DNA can satisfy their hydrophilic and hydrophobic constraints by orienting their nitrogenous bases to the inside and their hydrophilic sugars and phosphate groups to the outside. The nitrogenous bases are held together by hydrogen bonds, which maintain the shape of the DNA ladder. These base pairs are formed when a pyrimidine binds with a purine. Specifically, </a:t>
            </a:r>
            <a:r>
              <a:rPr lang="en-US" sz="1100" dirty="0">
                <a:latin typeface="Calibri" panose="020F0502020204030204" pitchFamily="34" charset="0"/>
                <a:cs typeface="Calibri" panose="020F0502020204030204" pitchFamily="34" charset="0"/>
              </a:rPr>
              <a:t>adenine forms a base pair only with thymine via two hydrogen bonds, and cytosine forms a base pair with only guanine via three hydrogen bonds (Figure 2.1). </a:t>
            </a:r>
            <a:r>
              <a:rPr lang="en-US" sz="1100" dirty="0"/>
              <a:t>A skew and a twist of the strands of DNA lets in as little water as possible between the nitrogenous bases, forming the well-known double helix shape of the double stranded DNA (dsDNA) molecule.</a:t>
            </a:r>
          </a:p>
          <a:p>
            <a:pPr lvl="1" algn="just"/>
            <a:endParaRPr lang="en-US" sz="1100" b="1" i="1" dirty="0">
              <a:cs typeface="Times New Roman"/>
            </a:endParaRPr>
          </a:p>
          <a:p>
            <a:pPr algn="just"/>
            <a:endParaRPr lang="en-US" sz="1100" dirty="0">
              <a:cs typeface="Times New Roman"/>
            </a:endParaRPr>
          </a:p>
        </p:txBody>
      </p:sp>
      <p:sp>
        <p:nvSpPr>
          <p:cNvPr id="4" name="Slide Number Placeholder 3">
            <a:extLst>
              <a:ext uri="{FF2B5EF4-FFF2-40B4-BE49-F238E27FC236}">
                <a16:creationId xmlns:a16="http://schemas.microsoft.com/office/drawing/2014/main" id="{8BCD5C96-7AD6-9342-A109-3DCE1235767F}"/>
              </a:ext>
            </a:extLst>
          </p:cNvPr>
          <p:cNvSpPr>
            <a:spLocks noGrp="1"/>
          </p:cNvSpPr>
          <p:nvPr>
            <p:ph type="sldNum" sz="quarter" idx="12"/>
          </p:nvPr>
        </p:nvSpPr>
        <p:spPr/>
        <p:txBody>
          <a:bodyPr/>
          <a:lstStyle/>
          <a:p>
            <a:fld id="{B2997967-007C-0549-8AED-2751250887DF}" type="slidenum">
              <a:rPr lang="en-US" smtClean="0"/>
              <a:t>3</a:t>
            </a:fld>
            <a:endParaRPr lang="en-US"/>
          </a:p>
        </p:txBody>
      </p:sp>
      <p:sp>
        <p:nvSpPr>
          <p:cNvPr id="5" name="Rectangle 4">
            <a:extLst>
              <a:ext uri="{FF2B5EF4-FFF2-40B4-BE49-F238E27FC236}">
                <a16:creationId xmlns:a16="http://schemas.microsoft.com/office/drawing/2014/main" id="{8BB8D41C-C1F5-1844-BF3E-6AC5ABB16EBA}"/>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Introduction to DNA</a:t>
            </a:r>
          </a:p>
        </p:txBody>
      </p:sp>
      <p:pic>
        <p:nvPicPr>
          <p:cNvPr id="8" name="Picture 7">
            <a:extLst>
              <a:ext uri="{FF2B5EF4-FFF2-40B4-BE49-F238E27FC236}">
                <a16:creationId xmlns:a16="http://schemas.microsoft.com/office/drawing/2014/main" id="{9F2C0D6F-BBB4-DD48-A23E-8816E4033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9" name="Rectangle 8">
            <a:extLst>
              <a:ext uri="{FF2B5EF4-FFF2-40B4-BE49-F238E27FC236}">
                <a16:creationId xmlns:a16="http://schemas.microsoft.com/office/drawing/2014/main" id="{86204FAB-A6AB-6843-AC46-61275C2894F3}"/>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grpSp>
        <p:nvGrpSpPr>
          <p:cNvPr id="22" name="Group 21">
            <a:extLst>
              <a:ext uri="{FF2B5EF4-FFF2-40B4-BE49-F238E27FC236}">
                <a16:creationId xmlns:a16="http://schemas.microsoft.com/office/drawing/2014/main" id="{D2B4799F-49D9-7543-BB49-62C02B02D11E}"/>
              </a:ext>
            </a:extLst>
          </p:cNvPr>
          <p:cNvGrpSpPr/>
          <p:nvPr/>
        </p:nvGrpSpPr>
        <p:grpSpPr>
          <a:xfrm>
            <a:off x="746997" y="3200814"/>
            <a:ext cx="2404589" cy="2169233"/>
            <a:chOff x="540804" y="2753137"/>
            <a:chExt cx="2404589" cy="2169233"/>
          </a:xfrm>
        </p:grpSpPr>
        <p:pic>
          <p:nvPicPr>
            <p:cNvPr id="1028" name="Picture 4" descr="Image result for nucleotide structure">
              <a:extLst>
                <a:ext uri="{FF2B5EF4-FFF2-40B4-BE49-F238E27FC236}">
                  <a16:creationId xmlns:a16="http://schemas.microsoft.com/office/drawing/2014/main" id="{725C8C77-C37D-5042-A682-D7AB0AFF9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04" y="2753137"/>
              <a:ext cx="2148964" cy="17691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E76749-C0B0-2F44-A7E8-E18E0184D707}"/>
                </a:ext>
              </a:extLst>
            </p:cNvPr>
            <p:cNvSpPr txBox="1"/>
            <p:nvPr/>
          </p:nvSpPr>
          <p:spPr>
            <a:xfrm>
              <a:off x="561731" y="4175844"/>
              <a:ext cx="868557" cy="400110"/>
            </a:xfrm>
            <a:prstGeom prst="rect">
              <a:avLst/>
            </a:prstGeom>
            <a:noFill/>
          </p:spPr>
          <p:txBody>
            <a:bodyPr wrap="square" rtlCol="0">
              <a:spAutoFit/>
            </a:bodyPr>
            <a:lstStyle/>
            <a:p>
              <a:pPr algn="ctr"/>
              <a:r>
                <a:rPr lang="en-US" sz="1000" b="1" dirty="0">
                  <a:solidFill>
                    <a:schemeClr val="accent4">
                      <a:lumMod val="75000"/>
                    </a:schemeClr>
                  </a:solidFill>
                </a:rPr>
                <a:t>Phosphate group</a:t>
              </a:r>
            </a:p>
          </p:txBody>
        </p:sp>
        <p:sp>
          <p:nvSpPr>
            <p:cNvPr id="15" name="TextBox 14">
              <a:extLst>
                <a:ext uri="{FF2B5EF4-FFF2-40B4-BE49-F238E27FC236}">
                  <a16:creationId xmlns:a16="http://schemas.microsoft.com/office/drawing/2014/main" id="{33ADD366-17D5-9B44-85BF-BF1882AF0E9F}"/>
                </a:ext>
              </a:extLst>
            </p:cNvPr>
            <p:cNvSpPr txBox="1"/>
            <p:nvPr/>
          </p:nvSpPr>
          <p:spPr>
            <a:xfrm>
              <a:off x="1075874" y="4522260"/>
              <a:ext cx="1280158" cy="400110"/>
            </a:xfrm>
            <a:prstGeom prst="rect">
              <a:avLst/>
            </a:prstGeom>
            <a:noFill/>
          </p:spPr>
          <p:txBody>
            <a:bodyPr wrap="square" rtlCol="0">
              <a:spAutoFit/>
            </a:bodyPr>
            <a:lstStyle/>
            <a:p>
              <a:pPr algn="ctr"/>
              <a:r>
                <a:rPr lang="en-US" sz="1000" b="1" dirty="0">
                  <a:solidFill>
                    <a:schemeClr val="accent4">
                      <a:lumMod val="75000"/>
                    </a:schemeClr>
                  </a:solidFill>
                </a:rPr>
                <a:t>5-carbon Sugar (Deoxyribose)</a:t>
              </a:r>
            </a:p>
          </p:txBody>
        </p:sp>
        <p:sp>
          <p:nvSpPr>
            <p:cNvPr id="16" name="TextBox 15">
              <a:extLst>
                <a:ext uri="{FF2B5EF4-FFF2-40B4-BE49-F238E27FC236}">
                  <a16:creationId xmlns:a16="http://schemas.microsoft.com/office/drawing/2014/main" id="{1CCDEAD8-75EB-F449-BF39-C72264770AC0}"/>
                </a:ext>
              </a:extLst>
            </p:cNvPr>
            <p:cNvSpPr txBox="1"/>
            <p:nvPr/>
          </p:nvSpPr>
          <p:spPr>
            <a:xfrm>
              <a:off x="1946085" y="3757943"/>
              <a:ext cx="999308" cy="553998"/>
            </a:xfrm>
            <a:prstGeom prst="rect">
              <a:avLst/>
            </a:prstGeom>
            <a:noFill/>
          </p:spPr>
          <p:txBody>
            <a:bodyPr wrap="square" rtlCol="0">
              <a:spAutoFit/>
            </a:bodyPr>
            <a:lstStyle/>
            <a:p>
              <a:pPr algn="ctr"/>
              <a:r>
                <a:rPr lang="en-US" sz="1000" b="1" dirty="0">
                  <a:solidFill>
                    <a:schemeClr val="accent4">
                      <a:lumMod val="75000"/>
                    </a:schemeClr>
                  </a:solidFill>
                </a:rPr>
                <a:t>Nitrogenous base </a:t>
              </a:r>
            </a:p>
            <a:p>
              <a:pPr algn="ctr"/>
              <a:r>
                <a:rPr lang="en-US" sz="1000" b="1" dirty="0">
                  <a:solidFill>
                    <a:schemeClr val="accent4">
                      <a:lumMod val="75000"/>
                    </a:schemeClr>
                  </a:solidFill>
                </a:rPr>
                <a:t>(Adenine)</a:t>
              </a:r>
            </a:p>
          </p:txBody>
        </p:sp>
      </p:grpSp>
      <p:sp>
        <p:nvSpPr>
          <p:cNvPr id="14" name="Rectangle 13">
            <a:extLst>
              <a:ext uri="{FF2B5EF4-FFF2-40B4-BE49-F238E27FC236}">
                <a16:creationId xmlns:a16="http://schemas.microsoft.com/office/drawing/2014/main" id="{FF85A260-1611-A243-97F6-4C66E1422C61}"/>
              </a:ext>
            </a:extLst>
          </p:cNvPr>
          <p:cNvSpPr/>
          <p:nvPr/>
        </p:nvSpPr>
        <p:spPr>
          <a:xfrm>
            <a:off x="1337389" y="5466935"/>
            <a:ext cx="1172103" cy="461665"/>
          </a:xfrm>
          <a:prstGeom prst="rect">
            <a:avLst/>
          </a:prstGeom>
        </p:spPr>
        <p:txBody>
          <a:bodyPr wrap="square">
            <a:spAutoFit/>
          </a:bodyPr>
          <a:lstStyle/>
          <a:p>
            <a:pPr algn="ctr"/>
            <a:r>
              <a:rPr lang="en-US" sz="800" i="1" dirty="0"/>
              <a:t>Image from Wikimedia Commons; available in public domain.</a:t>
            </a:r>
          </a:p>
        </p:txBody>
      </p:sp>
      <p:sp>
        <p:nvSpPr>
          <p:cNvPr id="20" name="Rectangle 19">
            <a:extLst>
              <a:ext uri="{FF2B5EF4-FFF2-40B4-BE49-F238E27FC236}">
                <a16:creationId xmlns:a16="http://schemas.microsoft.com/office/drawing/2014/main" id="{32828105-1CF8-7A48-B5C7-A50D9D7FC49A}"/>
              </a:ext>
            </a:extLst>
          </p:cNvPr>
          <p:cNvSpPr/>
          <p:nvPr/>
        </p:nvSpPr>
        <p:spPr>
          <a:xfrm>
            <a:off x="5077457" y="5461341"/>
            <a:ext cx="1544396" cy="461665"/>
          </a:xfrm>
          <a:prstGeom prst="rect">
            <a:avLst/>
          </a:prstGeom>
        </p:spPr>
        <p:txBody>
          <a:bodyPr wrap="square">
            <a:spAutoFit/>
          </a:bodyPr>
          <a:lstStyle/>
          <a:p>
            <a:pPr algn="ctr"/>
            <a:r>
              <a:rPr lang="en-US" sz="800" i="1" dirty="0"/>
              <a:t>Image modified from Wikimedia Commons/Forluvoft; available in public domain.</a:t>
            </a:r>
          </a:p>
        </p:txBody>
      </p:sp>
      <p:grpSp>
        <p:nvGrpSpPr>
          <p:cNvPr id="21" name="Group 20">
            <a:extLst>
              <a:ext uri="{FF2B5EF4-FFF2-40B4-BE49-F238E27FC236}">
                <a16:creationId xmlns:a16="http://schemas.microsoft.com/office/drawing/2014/main" id="{09C27777-F547-324D-81E5-C25D1D2932A0}"/>
              </a:ext>
            </a:extLst>
          </p:cNvPr>
          <p:cNvGrpSpPr/>
          <p:nvPr/>
        </p:nvGrpSpPr>
        <p:grpSpPr>
          <a:xfrm>
            <a:off x="4800460" y="3254250"/>
            <a:ext cx="2459798" cy="2280345"/>
            <a:chOff x="4800456" y="2779678"/>
            <a:chExt cx="2459798" cy="2280345"/>
          </a:xfrm>
        </p:grpSpPr>
        <p:pic>
          <p:nvPicPr>
            <p:cNvPr id="1034" name="Picture 10" descr="https://upload.wikimedia.org/wikipedia/commons/thumb/2/25/DNA_simple2_%28it%29.svg/1059px-DNA_simple2_%28it%29.svg.png">
              <a:extLst>
                <a:ext uri="{FF2B5EF4-FFF2-40B4-BE49-F238E27FC236}">
                  <a16:creationId xmlns:a16="http://schemas.microsoft.com/office/drawing/2014/main" id="{49FDB927-E2AF-2245-96A4-1235AE9B5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456" y="2779678"/>
              <a:ext cx="2358379" cy="22803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9464E3E-4A97-AF41-B77A-80B46C95379C}"/>
                </a:ext>
              </a:extLst>
            </p:cNvPr>
            <p:cNvSpPr/>
            <p:nvPr/>
          </p:nvSpPr>
          <p:spPr>
            <a:xfrm>
              <a:off x="6290663" y="3046334"/>
              <a:ext cx="969591" cy="160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18D3BB8-2C78-944C-A79E-66A5462FCF6B}"/>
                </a:ext>
              </a:extLst>
            </p:cNvPr>
            <p:cNvSpPr txBox="1"/>
            <p:nvPr/>
          </p:nvSpPr>
          <p:spPr>
            <a:xfrm>
              <a:off x="6241420" y="3082336"/>
              <a:ext cx="764483" cy="230832"/>
            </a:xfrm>
            <a:prstGeom prst="rect">
              <a:avLst/>
            </a:prstGeom>
            <a:noFill/>
          </p:spPr>
          <p:txBody>
            <a:bodyPr wrap="square" rtlCol="0">
              <a:spAutoFit/>
            </a:bodyPr>
            <a:lstStyle/>
            <a:p>
              <a:r>
                <a:rPr lang="en-US" sz="900" dirty="0"/>
                <a:t>Adenine (A)</a:t>
              </a:r>
            </a:p>
          </p:txBody>
        </p:sp>
        <p:sp>
          <p:nvSpPr>
            <p:cNvPr id="26" name="TextBox 25">
              <a:extLst>
                <a:ext uri="{FF2B5EF4-FFF2-40B4-BE49-F238E27FC236}">
                  <a16:creationId xmlns:a16="http://schemas.microsoft.com/office/drawing/2014/main" id="{E8BEC614-C1B2-BE43-AC77-3BDF46DC38A6}"/>
                </a:ext>
              </a:extLst>
            </p:cNvPr>
            <p:cNvSpPr txBox="1"/>
            <p:nvPr/>
          </p:nvSpPr>
          <p:spPr>
            <a:xfrm>
              <a:off x="6241420" y="3288061"/>
              <a:ext cx="764483" cy="230832"/>
            </a:xfrm>
            <a:prstGeom prst="rect">
              <a:avLst/>
            </a:prstGeom>
            <a:noFill/>
          </p:spPr>
          <p:txBody>
            <a:bodyPr wrap="square" rtlCol="0">
              <a:spAutoFit/>
            </a:bodyPr>
            <a:lstStyle/>
            <a:p>
              <a:r>
                <a:rPr lang="en-US" sz="900" dirty="0"/>
                <a:t>Thymine (T)</a:t>
              </a:r>
            </a:p>
          </p:txBody>
        </p:sp>
        <p:sp>
          <p:nvSpPr>
            <p:cNvPr id="27" name="TextBox 26">
              <a:extLst>
                <a:ext uri="{FF2B5EF4-FFF2-40B4-BE49-F238E27FC236}">
                  <a16:creationId xmlns:a16="http://schemas.microsoft.com/office/drawing/2014/main" id="{7D7AF75B-D8CA-7D4B-8770-C8BE55F67C51}"/>
                </a:ext>
              </a:extLst>
            </p:cNvPr>
            <p:cNvSpPr txBox="1"/>
            <p:nvPr/>
          </p:nvSpPr>
          <p:spPr>
            <a:xfrm>
              <a:off x="6241420" y="3520000"/>
              <a:ext cx="764483" cy="230832"/>
            </a:xfrm>
            <a:prstGeom prst="rect">
              <a:avLst/>
            </a:prstGeom>
            <a:noFill/>
          </p:spPr>
          <p:txBody>
            <a:bodyPr wrap="square" rtlCol="0">
              <a:spAutoFit/>
            </a:bodyPr>
            <a:lstStyle/>
            <a:p>
              <a:r>
                <a:rPr lang="en-US" sz="900" dirty="0"/>
                <a:t>Cytosine (C)</a:t>
              </a:r>
            </a:p>
          </p:txBody>
        </p:sp>
        <p:sp>
          <p:nvSpPr>
            <p:cNvPr id="28" name="TextBox 27">
              <a:extLst>
                <a:ext uri="{FF2B5EF4-FFF2-40B4-BE49-F238E27FC236}">
                  <a16:creationId xmlns:a16="http://schemas.microsoft.com/office/drawing/2014/main" id="{83E15AB3-995B-6742-8D16-63E43374F080}"/>
                </a:ext>
              </a:extLst>
            </p:cNvPr>
            <p:cNvSpPr txBox="1"/>
            <p:nvPr/>
          </p:nvSpPr>
          <p:spPr>
            <a:xfrm>
              <a:off x="6241420" y="3724618"/>
              <a:ext cx="764483" cy="230832"/>
            </a:xfrm>
            <a:prstGeom prst="rect">
              <a:avLst/>
            </a:prstGeom>
            <a:noFill/>
          </p:spPr>
          <p:txBody>
            <a:bodyPr wrap="square" rtlCol="0">
              <a:spAutoFit/>
            </a:bodyPr>
            <a:lstStyle/>
            <a:p>
              <a:r>
                <a:rPr lang="en-US" sz="900" dirty="0"/>
                <a:t>Guanine (G)</a:t>
              </a:r>
            </a:p>
          </p:txBody>
        </p:sp>
        <p:sp>
          <p:nvSpPr>
            <p:cNvPr id="29" name="TextBox 28">
              <a:extLst>
                <a:ext uri="{FF2B5EF4-FFF2-40B4-BE49-F238E27FC236}">
                  <a16:creationId xmlns:a16="http://schemas.microsoft.com/office/drawing/2014/main" id="{026EEA26-F6AD-0645-871C-C07C9B5502F9}"/>
                </a:ext>
              </a:extLst>
            </p:cNvPr>
            <p:cNvSpPr txBox="1"/>
            <p:nvPr/>
          </p:nvSpPr>
          <p:spPr>
            <a:xfrm>
              <a:off x="6239608" y="4045213"/>
              <a:ext cx="764483" cy="507831"/>
            </a:xfrm>
            <a:prstGeom prst="rect">
              <a:avLst/>
            </a:prstGeom>
            <a:noFill/>
          </p:spPr>
          <p:txBody>
            <a:bodyPr wrap="square" rtlCol="0">
              <a:spAutoFit/>
            </a:bodyPr>
            <a:lstStyle/>
            <a:p>
              <a:r>
                <a:rPr lang="en-US" sz="900" dirty="0"/>
                <a:t>Sugar- phosphate backbone</a:t>
              </a:r>
            </a:p>
          </p:txBody>
        </p:sp>
      </p:grpSp>
      <p:sp>
        <p:nvSpPr>
          <p:cNvPr id="12" name="Rounded Rectangle 11">
            <a:extLst>
              <a:ext uri="{FF2B5EF4-FFF2-40B4-BE49-F238E27FC236}">
                <a16:creationId xmlns:a16="http://schemas.microsoft.com/office/drawing/2014/main" id="{5C23D44F-E854-1A42-849A-D20DDC8B241E}"/>
              </a:ext>
            </a:extLst>
          </p:cNvPr>
          <p:cNvSpPr/>
          <p:nvPr/>
        </p:nvSpPr>
        <p:spPr>
          <a:xfrm>
            <a:off x="672355" y="3090427"/>
            <a:ext cx="6409759" cy="299827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8D2C411-9C6A-2E46-A09E-8465922171BB}"/>
              </a:ext>
            </a:extLst>
          </p:cNvPr>
          <p:cNvGrpSpPr/>
          <p:nvPr/>
        </p:nvGrpSpPr>
        <p:grpSpPr>
          <a:xfrm>
            <a:off x="3201908" y="3486020"/>
            <a:ext cx="1557567" cy="2207091"/>
            <a:chOff x="3202242" y="3204393"/>
            <a:chExt cx="1557567" cy="2207091"/>
          </a:xfrm>
        </p:grpSpPr>
        <p:sp>
          <p:nvSpPr>
            <p:cNvPr id="13" name="Rectangle 12">
              <a:extLst>
                <a:ext uri="{FF2B5EF4-FFF2-40B4-BE49-F238E27FC236}">
                  <a16:creationId xmlns:a16="http://schemas.microsoft.com/office/drawing/2014/main" id="{3E716DB0-09D9-DC45-B41B-5AB5ADF7D622}"/>
                </a:ext>
              </a:extLst>
            </p:cNvPr>
            <p:cNvSpPr/>
            <p:nvPr/>
          </p:nvSpPr>
          <p:spPr>
            <a:xfrm>
              <a:off x="3202242" y="3204393"/>
              <a:ext cx="1557567" cy="2207091"/>
            </a:xfrm>
            <a:prstGeom prst="rect">
              <a:avLst/>
            </a:prstGeom>
            <a:solidFill>
              <a:schemeClr val="accent4">
                <a:lumMod val="75000"/>
                <a:alpha val="2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F1D6F12-4144-AC48-B2F4-41D266DD87E1}"/>
                </a:ext>
              </a:extLst>
            </p:cNvPr>
            <p:cNvSpPr txBox="1"/>
            <p:nvPr/>
          </p:nvSpPr>
          <p:spPr>
            <a:xfrm>
              <a:off x="3261005" y="3502348"/>
              <a:ext cx="1426902" cy="861774"/>
            </a:xfrm>
            <a:prstGeom prst="rect">
              <a:avLst/>
            </a:prstGeom>
            <a:noFill/>
          </p:spPr>
          <p:txBody>
            <a:bodyPr wrap="square" rtlCol="0">
              <a:spAutoFit/>
            </a:bodyPr>
            <a:lstStyle/>
            <a:p>
              <a:pPr algn="ctr"/>
              <a:r>
                <a:rPr lang="en-US" sz="1000" i="1" dirty="0"/>
                <a:t>Left: </a:t>
              </a:r>
              <a:r>
                <a:rPr lang="en-US" sz="1000" dirty="0"/>
                <a:t>Nucleotide structure consisting of phosphate group, sugar (deoxyribose), and nitrogenous base.</a:t>
              </a:r>
            </a:p>
          </p:txBody>
        </p:sp>
        <p:sp>
          <p:nvSpPr>
            <p:cNvPr id="18" name="TextBox 17">
              <a:extLst>
                <a:ext uri="{FF2B5EF4-FFF2-40B4-BE49-F238E27FC236}">
                  <a16:creationId xmlns:a16="http://schemas.microsoft.com/office/drawing/2014/main" id="{B877D336-4823-2040-906C-CD6B8D2FD222}"/>
                </a:ext>
              </a:extLst>
            </p:cNvPr>
            <p:cNvSpPr txBox="1"/>
            <p:nvPr/>
          </p:nvSpPr>
          <p:spPr>
            <a:xfrm>
              <a:off x="3254975" y="4322587"/>
              <a:ext cx="1432932" cy="1015663"/>
            </a:xfrm>
            <a:prstGeom prst="rect">
              <a:avLst/>
            </a:prstGeom>
            <a:noFill/>
          </p:spPr>
          <p:txBody>
            <a:bodyPr wrap="square" rtlCol="0">
              <a:spAutoFit/>
            </a:bodyPr>
            <a:lstStyle/>
            <a:p>
              <a:pPr algn="ctr"/>
              <a:r>
                <a:rPr lang="en-US" sz="1000" i="1" dirty="0"/>
                <a:t>Right: </a:t>
              </a:r>
              <a:r>
                <a:rPr lang="en-US" sz="1000" dirty="0"/>
                <a:t>DNA double helix structure consisting of a hydrophilic sugar-phosphate backbone and hydrophobic nitrogenous base pairs.</a:t>
              </a:r>
            </a:p>
          </p:txBody>
        </p:sp>
        <p:sp>
          <p:nvSpPr>
            <p:cNvPr id="30" name="TextBox 29">
              <a:extLst>
                <a:ext uri="{FF2B5EF4-FFF2-40B4-BE49-F238E27FC236}">
                  <a16:creationId xmlns:a16="http://schemas.microsoft.com/office/drawing/2014/main" id="{AB827547-6B71-E447-9EA8-7C7381AA5991}"/>
                </a:ext>
              </a:extLst>
            </p:cNvPr>
            <p:cNvSpPr txBox="1"/>
            <p:nvPr/>
          </p:nvSpPr>
          <p:spPr>
            <a:xfrm>
              <a:off x="3272139" y="3308455"/>
              <a:ext cx="1426902" cy="246221"/>
            </a:xfrm>
            <a:prstGeom prst="rect">
              <a:avLst/>
            </a:prstGeom>
            <a:noFill/>
          </p:spPr>
          <p:txBody>
            <a:bodyPr wrap="square" rtlCol="0">
              <a:spAutoFit/>
            </a:bodyPr>
            <a:lstStyle/>
            <a:p>
              <a:pPr algn="ctr"/>
              <a:r>
                <a:rPr lang="en-US" sz="1000" b="1" dirty="0"/>
                <a:t>Figure 2.1</a:t>
              </a:r>
            </a:p>
          </p:txBody>
        </p:sp>
      </p:grpSp>
      <p:pic>
        <p:nvPicPr>
          <p:cNvPr id="31" name="Picture 30">
            <a:extLst>
              <a:ext uri="{FF2B5EF4-FFF2-40B4-BE49-F238E27FC236}">
                <a16:creationId xmlns:a16="http://schemas.microsoft.com/office/drawing/2014/main" id="{572F015D-D4FC-EF42-8C31-5260DFA29933}"/>
              </a:ext>
            </a:extLst>
          </p:cNvPr>
          <p:cNvPicPr>
            <a:picLocks noChangeAspect="1"/>
          </p:cNvPicPr>
          <p:nvPr/>
        </p:nvPicPr>
        <p:blipFill rotWithShape="1">
          <a:blip r:embed="rId5"/>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89876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5939F161-3B59-4F49-961D-63F0804A8B10}"/>
              </a:ext>
            </a:extLst>
          </p:cNvPr>
          <p:cNvSpPr/>
          <p:nvPr/>
        </p:nvSpPr>
        <p:spPr>
          <a:xfrm>
            <a:off x="2746445" y="4115356"/>
            <a:ext cx="2367035" cy="771613"/>
          </a:xfrm>
          <a:prstGeom prst="rect">
            <a:avLst/>
          </a:prstGeom>
          <a:solidFill>
            <a:schemeClr val="accent4">
              <a:lumMod val="75000"/>
              <a:alpha val="2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BCD5C96-7AD6-9342-A109-3DCE1235767F}"/>
              </a:ext>
            </a:extLst>
          </p:cNvPr>
          <p:cNvSpPr>
            <a:spLocks noGrp="1"/>
          </p:cNvSpPr>
          <p:nvPr>
            <p:ph type="sldNum" sz="quarter" idx="12"/>
          </p:nvPr>
        </p:nvSpPr>
        <p:spPr/>
        <p:txBody>
          <a:bodyPr/>
          <a:lstStyle/>
          <a:p>
            <a:fld id="{B2997967-007C-0549-8AED-2751250887DF}" type="slidenum">
              <a:rPr lang="en-US" smtClean="0"/>
              <a:t>4</a:t>
            </a:fld>
            <a:endParaRPr lang="en-US"/>
          </a:p>
        </p:txBody>
      </p:sp>
      <p:sp>
        <p:nvSpPr>
          <p:cNvPr id="5" name="Rectangle 4">
            <a:extLst>
              <a:ext uri="{FF2B5EF4-FFF2-40B4-BE49-F238E27FC236}">
                <a16:creationId xmlns:a16="http://schemas.microsoft.com/office/drawing/2014/main" id="{8BB8D41C-C1F5-1844-BF3E-6AC5ABB16EBA}"/>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Cellular DNA</a:t>
            </a:r>
          </a:p>
        </p:txBody>
      </p:sp>
      <p:pic>
        <p:nvPicPr>
          <p:cNvPr id="8" name="Picture 7">
            <a:extLst>
              <a:ext uri="{FF2B5EF4-FFF2-40B4-BE49-F238E27FC236}">
                <a16:creationId xmlns:a16="http://schemas.microsoft.com/office/drawing/2014/main" id="{9F2C0D6F-BBB4-DD48-A23E-8816E4033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82" name="Rectangle 81">
            <a:extLst>
              <a:ext uri="{FF2B5EF4-FFF2-40B4-BE49-F238E27FC236}">
                <a16:creationId xmlns:a16="http://schemas.microsoft.com/office/drawing/2014/main" id="{01911D7A-BA23-DA4D-A3C6-44E759ABEEDD}"/>
              </a:ext>
            </a:extLst>
          </p:cNvPr>
          <p:cNvSpPr/>
          <p:nvPr/>
        </p:nvSpPr>
        <p:spPr>
          <a:xfrm>
            <a:off x="879771" y="5163310"/>
            <a:ext cx="5940097" cy="3308598"/>
          </a:xfrm>
          <a:prstGeom prst="rect">
            <a:avLst/>
          </a:prstGeom>
        </p:spPr>
        <p:txBody>
          <a:bodyPr wrap="square">
            <a:spAutoFit/>
          </a:bodyPr>
          <a:lstStyle/>
          <a:p>
            <a:pPr algn="just"/>
            <a:r>
              <a:rPr lang="en-US" sz="1100" dirty="0"/>
              <a:t>Arthropod cells may contain multiple types of DNA (Figure 2.2).</a:t>
            </a:r>
          </a:p>
          <a:p>
            <a:pPr marL="738012" lvl="1" indent="-228600" algn="just">
              <a:buFont typeface="+mj-lt"/>
              <a:buAutoNum type="arabicPeriod"/>
            </a:pPr>
            <a:r>
              <a:rPr lang="en-US" sz="1100" i="1" dirty="0"/>
              <a:t>Nuclear DNA</a:t>
            </a:r>
            <a:r>
              <a:rPr lang="en-US" sz="1100" dirty="0"/>
              <a:t>: Eukaryotic DNA is coiled and condensed around nuclear proteins, called histones, to form chromosomes. Chromosomes are stored in the nucleus of each cell and encode the arthropod’s genetic information.</a:t>
            </a:r>
          </a:p>
          <a:p>
            <a:pPr marL="738012" lvl="1" indent="-228600" algn="just">
              <a:buFont typeface="+mj-lt"/>
              <a:buAutoNum type="arabicPeriod"/>
            </a:pPr>
            <a:r>
              <a:rPr lang="en-US" sz="1100" i="1" dirty="0"/>
              <a:t>Mitochondrial DNA</a:t>
            </a:r>
            <a:r>
              <a:rPr lang="en-US" sz="1100" dirty="0"/>
              <a:t>: Mitochondria, the organelle responsible for cellular respiration and energy production, contains its own DNA. Mitochondrial DNA is circular and, like its encoding organelle, is passed down from mother to offspring.</a:t>
            </a:r>
          </a:p>
          <a:p>
            <a:pPr marL="738012" lvl="1" indent="-228600" algn="just">
              <a:buFont typeface="+mj-lt"/>
              <a:buAutoNum type="arabicPeriod"/>
            </a:pPr>
            <a:r>
              <a:rPr lang="en-US" sz="1100" i="1" dirty="0"/>
              <a:t>Bacterial DNA: Wolbachia</a:t>
            </a:r>
            <a:r>
              <a:rPr lang="en-US" sz="1100" dirty="0"/>
              <a:t> and other bacterial endosymbionts contain a single, circular, supercoiled DNA molecule called the bacterial chromosome.</a:t>
            </a:r>
            <a:r>
              <a:rPr lang="en-US" sz="1100" i="1" dirty="0"/>
              <a:t> </a:t>
            </a:r>
          </a:p>
          <a:p>
            <a:pPr marL="738012" lvl="1" indent="-228600" algn="just">
              <a:buFont typeface="+mj-lt"/>
              <a:buAutoNum type="arabicPeriod"/>
            </a:pPr>
            <a:r>
              <a:rPr lang="en-US" sz="1100" i="1" dirty="0"/>
              <a:t>Bacteriophage DNA: </a:t>
            </a:r>
            <a:r>
              <a:rPr lang="en-US" sz="1100" dirty="0"/>
              <a:t>Phage WO, the bacteriophage that infects </a:t>
            </a:r>
            <a:r>
              <a:rPr lang="en-US" sz="1100" i="1" dirty="0"/>
              <a:t>Wolbachia, </a:t>
            </a:r>
            <a:r>
              <a:rPr lang="en-US" sz="1100" dirty="0"/>
              <a:t>carries its own genome. Phage WO is a temperate phage and can replicate using both lytic and lysogenic cycles. In the lysogenic cycle, WO integrates its genome into the bacterial chromosome and is referred to as Prophage WO. When active, WO packages its genome into phage capsids and is referred to as Phage WO. Therefore, an arthropod cell may contain phage DNA and/or prophage DNA depending on the phage life cycle.</a:t>
            </a:r>
          </a:p>
          <a:p>
            <a:pPr marL="738012" lvl="1" indent="-228600" algn="just">
              <a:buFont typeface="+mj-lt"/>
              <a:buAutoNum type="arabicPeriod"/>
            </a:pPr>
            <a:endParaRPr lang="en-US" sz="1100" dirty="0"/>
          </a:p>
          <a:p>
            <a:pPr algn="just"/>
            <a:r>
              <a:rPr lang="en-US" sz="1100" dirty="0"/>
              <a:t>In addition to the DNA shown above, an arthropod cell may also contain eukaryotic viruses and other intracellular bacteria (e.g., </a:t>
            </a:r>
            <a:r>
              <a:rPr lang="en-US" sz="1100" i="1" dirty="0"/>
              <a:t>Rickettsia</a:t>
            </a:r>
            <a:r>
              <a:rPr lang="en-US" sz="1100" dirty="0"/>
              <a:t>, </a:t>
            </a:r>
            <a:r>
              <a:rPr lang="en-US" sz="1100" i="1" dirty="0" err="1"/>
              <a:t>Spiroplasma</a:t>
            </a:r>
            <a:r>
              <a:rPr lang="en-US" sz="1100" dirty="0"/>
              <a:t>, </a:t>
            </a:r>
            <a:r>
              <a:rPr lang="en-US" sz="1100" i="1" dirty="0" err="1"/>
              <a:t>Cardinium</a:t>
            </a:r>
            <a:r>
              <a:rPr lang="en-US" sz="1100" dirty="0"/>
              <a:t>). </a:t>
            </a:r>
          </a:p>
          <a:p>
            <a:pPr marL="738012" lvl="1" indent="-228600" algn="just">
              <a:buFont typeface="+mj-lt"/>
              <a:buAutoNum type="arabicPeriod"/>
            </a:pPr>
            <a:endParaRPr lang="en-US" sz="1100" dirty="0"/>
          </a:p>
        </p:txBody>
      </p:sp>
      <p:sp>
        <p:nvSpPr>
          <p:cNvPr id="84" name="TextBox 83">
            <a:extLst>
              <a:ext uri="{FF2B5EF4-FFF2-40B4-BE49-F238E27FC236}">
                <a16:creationId xmlns:a16="http://schemas.microsoft.com/office/drawing/2014/main" id="{BE39BC0A-42E6-A44E-8D4D-587FD408BD9D}"/>
              </a:ext>
            </a:extLst>
          </p:cNvPr>
          <p:cNvSpPr txBox="1"/>
          <p:nvPr/>
        </p:nvSpPr>
        <p:spPr>
          <a:xfrm>
            <a:off x="2749694" y="4163916"/>
            <a:ext cx="2367035" cy="707886"/>
          </a:xfrm>
          <a:prstGeom prst="rect">
            <a:avLst/>
          </a:prstGeom>
          <a:noFill/>
        </p:spPr>
        <p:txBody>
          <a:bodyPr wrap="square" rtlCol="0">
            <a:spAutoFit/>
          </a:bodyPr>
          <a:lstStyle/>
          <a:p>
            <a:pPr algn="ctr"/>
            <a:r>
              <a:rPr lang="en-US" sz="1000" b="1" dirty="0"/>
              <a:t>Figure 2.2. </a:t>
            </a:r>
            <a:r>
              <a:rPr lang="en-US" sz="1000" dirty="0"/>
              <a:t>A eukaryotic cell containing nuclear DNA (yellow), mitochondrial DNA (green), bacterial DNA (blue) and bacteriophage DNA (red). </a:t>
            </a:r>
          </a:p>
        </p:txBody>
      </p:sp>
      <p:sp>
        <p:nvSpPr>
          <p:cNvPr id="85" name="Rectangle 84">
            <a:extLst>
              <a:ext uri="{FF2B5EF4-FFF2-40B4-BE49-F238E27FC236}">
                <a16:creationId xmlns:a16="http://schemas.microsoft.com/office/drawing/2014/main" id="{CFBDBDD5-C5FA-894B-8061-B42D98743660}"/>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grpSp>
        <p:nvGrpSpPr>
          <p:cNvPr id="6" name="Group 5">
            <a:extLst>
              <a:ext uri="{FF2B5EF4-FFF2-40B4-BE49-F238E27FC236}">
                <a16:creationId xmlns:a16="http://schemas.microsoft.com/office/drawing/2014/main" id="{C5E4B433-8FB6-CD47-9DBF-3C41756604E1}"/>
              </a:ext>
            </a:extLst>
          </p:cNvPr>
          <p:cNvGrpSpPr/>
          <p:nvPr/>
        </p:nvGrpSpPr>
        <p:grpSpPr>
          <a:xfrm>
            <a:off x="1227035" y="1088207"/>
            <a:ext cx="5318327" cy="3025365"/>
            <a:chOff x="1227035" y="1088207"/>
            <a:chExt cx="5318327" cy="3025365"/>
          </a:xfrm>
        </p:grpSpPr>
        <p:sp>
          <p:nvSpPr>
            <p:cNvPr id="11" name="Rounded Rectangle 10">
              <a:extLst>
                <a:ext uri="{FF2B5EF4-FFF2-40B4-BE49-F238E27FC236}">
                  <a16:creationId xmlns:a16="http://schemas.microsoft.com/office/drawing/2014/main" id="{6D1A8251-06D9-5947-BD35-8839D0B03D05}"/>
                </a:ext>
              </a:extLst>
            </p:cNvPr>
            <p:cNvSpPr/>
            <p:nvPr/>
          </p:nvSpPr>
          <p:spPr>
            <a:xfrm>
              <a:off x="1227035" y="1088207"/>
              <a:ext cx="5318327" cy="3025365"/>
            </a:xfrm>
            <a:prstGeom prst="roundRect">
              <a:avLst/>
            </a:prstGeom>
            <a:solidFill>
              <a:schemeClr val="bg1">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BF0379A-9B3A-1649-A854-FA7F7392BFB4}"/>
                </a:ext>
              </a:extLst>
            </p:cNvPr>
            <p:cNvSpPr/>
            <p:nvPr/>
          </p:nvSpPr>
          <p:spPr>
            <a:xfrm>
              <a:off x="1479440" y="1282977"/>
              <a:ext cx="1554480" cy="1554480"/>
            </a:xfrm>
            <a:prstGeom prst="ellipse">
              <a:avLst/>
            </a:prstGeom>
            <a:solidFill>
              <a:schemeClr val="accent4">
                <a:lumMod val="75000"/>
                <a:alpha val="82000"/>
              </a:schemeClr>
            </a:solidFill>
            <a:ln w="25400">
              <a:solidFill>
                <a:srgbClr val="A6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AE02A2D-3CB3-D14A-9918-0A64900C6816}"/>
                </a:ext>
              </a:extLst>
            </p:cNvPr>
            <p:cNvSpPr txBox="1"/>
            <p:nvPr/>
          </p:nvSpPr>
          <p:spPr>
            <a:xfrm>
              <a:off x="1249600" y="2792628"/>
              <a:ext cx="999308" cy="276999"/>
            </a:xfrm>
            <a:prstGeom prst="rect">
              <a:avLst/>
            </a:prstGeom>
            <a:noFill/>
          </p:spPr>
          <p:txBody>
            <a:bodyPr wrap="square" rtlCol="0">
              <a:spAutoFit/>
            </a:bodyPr>
            <a:lstStyle/>
            <a:p>
              <a:pPr algn="ctr"/>
              <a:r>
                <a:rPr lang="en-US" sz="1200" b="1" dirty="0">
                  <a:solidFill>
                    <a:srgbClr val="945200"/>
                  </a:solidFill>
                </a:rPr>
                <a:t>Nucleus</a:t>
              </a:r>
            </a:p>
          </p:txBody>
        </p:sp>
        <p:sp>
          <p:nvSpPr>
            <p:cNvPr id="14" name="Oval 13">
              <a:extLst>
                <a:ext uri="{FF2B5EF4-FFF2-40B4-BE49-F238E27FC236}">
                  <a16:creationId xmlns:a16="http://schemas.microsoft.com/office/drawing/2014/main" id="{20E92222-CDF5-BD45-89AC-CBCF6206CA65}"/>
                </a:ext>
              </a:extLst>
            </p:cNvPr>
            <p:cNvSpPr/>
            <p:nvPr/>
          </p:nvSpPr>
          <p:spPr>
            <a:xfrm>
              <a:off x="4072046" y="1330893"/>
              <a:ext cx="2285572" cy="1428969"/>
            </a:xfrm>
            <a:prstGeom prst="ellipse">
              <a:avLst/>
            </a:prstGeom>
            <a:solidFill>
              <a:schemeClr val="accent1">
                <a:lumMod val="20000"/>
                <a:lumOff val="80000"/>
              </a:schemeClr>
            </a:solidFill>
            <a:ln w="254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8059F3A-3C72-FA48-A837-F25FAC59C472}"/>
                </a:ext>
              </a:extLst>
            </p:cNvPr>
            <p:cNvSpPr txBox="1"/>
            <p:nvPr/>
          </p:nvSpPr>
          <p:spPr>
            <a:xfrm>
              <a:off x="4791686" y="2812961"/>
              <a:ext cx="999308" cy="276999"/>
            </a:xfrm>
            <a:prstGeom prst="rect">
              <a:avLst/>
            </a:prstGeom>
            <a:noFill/>
          </p:spPr>
          <p:txBody>
            <a:bodyPr wrap="square" rtlCol="0">
              <a:spAutoFit/>
            </a:bodyPr>
            <a:lstStyle/>
            <a:p>
              <a:pPr algn="ctr"/>
              <a:r>
                <a:rPr lang="en-US" sz="1200" b="1" i="1" dirty="0">
                  <a:solidFill>
                    <a:schemeClr val="accent5">
                      <a:lumMod val="50000"/>
                    </a:schemeClr>
                  </a:solidFill>
                </a:rPr>
                <a:t>Wolbachia</a:t>
              </a:r>
            </a:p>
          </p:txBody>
        </p:sp>
        <p:sp>
          <p:nvSpPr>
            <p:cNvPr id="16" name="TextBox 15">
              <a:extLst>
                <a:ext uri="{FF2B5EF4-FFF2-40B4-BE49-F238E27FC236}">
                  <a16:creationId xmlns:a16="http://schemas.microsoft.com/office/drawing/2014/main" id="{625F1E9D-73F7-5542-801D-561208EEFCD0}"/>
                </a:ext>
              </a:extLst>
            </p:cNvPr>
            <p:cNvSpPr txBox="1"/>
            <p:nvPr/>
          </p:nvSpPr>
          <p:spPr>
            <a:xfrm>
              <a:off x="4292995" y="2102533"/>
              <a:ext cx="999308" cy="338554"/>
            </a:xfrm>
            <a:prstGeom prst="rect">
              <a:avLst/>
            </a:prstGeom>
            <a:noFill/>
          </p:spPr>
          <p:txBody>
            <a:bodyPr wrap="square" rtlCol="0">
              <a:spAutoFit/>
            </a:bodyPr>
            <a:lstStyle/>
            <a:p>
              <a:pPr algn="ctr"/>
              <a:r>
                <a:rPr lang="en-US" sz="800" b="1" dirty="0">
                  <a:solidFill>
                    <a:schemeClr val="accent1">
                      <a:lumMod val="75000"/>
                    </a:schemeClr>
                  </a:solidFill>
                </a:rPr>
                <a:t>Bacterial chromosome</a:t>
              </a:r>
            </a:p>
          </p:txBody>
        </p:sp>
        <p:grpSp>
          <p:nvGrpSpPr>
            <p:cNvPr id="18" name="Group 17">
              <a:extLst>
                <a:ext uri="{FF2B5EF4-FFF2-40B4-BE49-F238E27FC236}">
                  <a16:creationId xmlns:a16="http://schemas.microsoft.com/office/drawing/2014/main" id="{972D415B-0FF6-F048-85D7-47D6813235D3}"/>
                </a:ext>
              </a:extLst>
            </p:cNvPr>
            <p:cNvGrpSpPr/>
            <p:nvPr/>
          </p:nvGrpSpPr>
          <p:grpSpPr>
            <a:xfrm>
              <a:off x="5448051" y="2198078"/>
              <a:ext cx="295321" cy="388807"/>
              <a:chOff x="5136942" y="3185394"/>
              <a:chExt cx="295321" cy="388807"/>
            </a:xfrm>
          </p:grpSpPr>
          <p:sp>
            <p:nvSpPr>
              <p:cNvPr id="72" name="Isosceles Triangle 78">
                <a:extLst>
                  <a:ext uri="{FF2B5EF4-FFF2-40B4-BE49-F238E27FC236}">
                    <a16:creationId xmlns:a16="http://schemas.microsoft.com/office/drawing/2014/main" id="{87D6BC0C-98C4-7B46-80EC-67A3802AE393}"/>
                  </a:ext>
                </a:extLst>
              </p:cNvPr>
              <p:cNvSpPr/>
              <p:nvPr/>
            </p:nvSpPr>
            <p:spPr>
              <a:xfrm rot="10800000">
                <a:off x="5268899" y="3494740"/>
                <a:ext cx="31408" cy="37621"/>
              </a:xfrm>
              <a:prstGeom prst="triangle">
                <a:avLst/>
              </a:prstGeom>
              <a:solidFill>
                <a:srgbClr val="A5111A"/>
              </a:solidFill>
              <a:ln w="12700">
                <a:solidFill>
                  <a:srgbClr val="A511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FC4CFFF8-4303-9E48-B60E-91CB18696D0D}"/>
                  </a:ext>
                </a:extLst>
              </p:cNvPr>
              <p:cNvSpPr/>
              <p:nvPr/>
            </p:nvSpPr>
            <p:spPr>
              <a:xfrm>
                <a:off x="5295944" y="3466195"/>
                <a:ext cx="87244" cy="72004"/>
              </a:xfrm>
              <a:custGeom>
                <a:avLst/>
                <a:gdLst>
                  <a:gd name="connsiteX0" fmla="*/ 0 w 254000"/>
                  <a:gd name="connsiteY0" fmla="*/ 66675 h 234950"/>
                  <a:gd name="connsiteX1" fmla="*/ 98425 w 254000"/>
                  <a:gd name="connsiteY1" fmla="*/ 0 h 234950"/>
                  <a:gd name="connsiteX2" fmla="*/ 254000 w 254000"/>
                  <a:gd name="connsiteY2" fmla="*/ 234950 h 234950"/>
                </a:gdLst>
                <a:ahLst/>
                <a:cxnLst>
                  <a:cxn ang="0">
                    <a:pos x="connsiteX0" y="connsiteY0"/>
                  </a:cxn>
                  <a:cxn ang="0">
                    <a:pos x="connsiteX1" y="connsiteY1"/>
                  </a:cxn>
                  <a:cxn ang="0">
                    <a:pos x="connsiteX2" y="connsiteY2"/>
                  </a:cxn>
                </a:cxnLst>
                <a:rect l="l" t="t" r="r" b="b"/>
                <a:pathLst>
                  <a:path w="254000" h="234950">
                    <a:moveTo>
                      <a:pt x="0" y="66675"/>
                    </a:moveTo>
                    <a:lnTo>
                      <a:pt x="98425" y="0"/>
                    </a:lnTo>
                    <a:lnTo>
                      <a:pt x="254000" y="234950"/>
                    </a:lnTo>
                  </a:path>
                </a:pathLst>
              </a:custGeom>
              <a:ln w="12700" cmpd="sng">
                <a:solidFill>
                  <a:srgbClr val="A5111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a:extLst>
                  <a:ext uri="{FF2B5EF4-FFF2-40B4-BE49-F238E27FC236}">
                    <a16:creationId xmlns:a16="http://schemas.microsoft.com/office/drawing/2014/main" id="{F12AE4F4-7ACE-7D4A-9D74-5DA6A26FC23D}"/>
                  </a:ext>
                </a:extLst>
              </p:cNvPr>
              <p:cNvSpPr/>
              <p:nvPr/>
            </p:nvSpPr>
            <p:spPr>
              <a:xfrm>
                <a:off x="5185799" y="3466195"/>
                <a:ext cx="87244" cy="72004"/>
              </a:xfrm>
              <a:custGeom>
                <a:avLst/>
                <a:gdLst>
                  <a:gd name="connsiteX0" fmla="*/ 0 w 254000"/>
                  <a:gd name="connsiteY0" fmla="*/ 66675 h 234950"/>
                  <a:gd name="connsiteX1" fmla="*/ 98425 w 254000"/>
                  <a:gd name="connsiteY1" fmla="*/ 0 h 234950"/>
                  <a:gd name="connsiteX2" fmla="*/ 254000 w 254000"/>
                  <a:gd name="connsiteY2" fmla="*/ 234950 h 234950"/>
                </a:gdLst>
                <a:ahLst/>
                <a:cxnLst>
                  <a:cxn ang="0">
                    <a:pos x="connsiteX0" y="connsiteY0"/>
                  </a:cxn>
                  <a:cxn ang="0">
                    <a:pos x="connsiteX1" y="connsiteY1"/>
                  </a:cxn>
                  <a:cxn ang="0">
                    <a:pos x="connsiteX2" y="connsiteY2"/>
                  </a:cxn>
                </a:cxnLst>
                <a:rect l="l" t="t" r="r" b="b"/>
                <a:pathLst>
                  <a:path w="254000" h="234950">
                    <a:moveTo>
                      <a:pt x="0" y="66675"/>
                    </a:moveTo>
                    <a:lnTo>
                      <a:pt x="98425" y="0"/>
                    </a:lnTo>
                    <a:lnTo>
                      <a:pt x="254000" y="234950"/>
                    </a:lnTo>
                  </a:path>
                </a:pathLst>
              </a:custGeom>
              <a:ln w="12700" cmpd="sng">
                <a:solidFill>
                  <a:srgbClr val="A5111A"/>
                </a:solidFill>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a:extLst>
                  <a:ext uri="{FF2B5EF4-FFF2-40B4-BE49-F238E27FC236}">
                    <a16:creationId xmlns:a16="http://schemas.microsoft.com/office/drawing/2014/main" id="{CDC57850-A24B-F348-9C6A-91BC49C0F12E}"/>
                  </a:ext>
                </a:extLst>
              </p:cNvPr>
              <p:cNvSpPr/>
              <p:nvPr/>
            </p:nvSpPr>
            <p:spPr>
              <a:xfrm>
                <a:off x="5295944" y="3465222"/>
                <a:ext cx="136319" cy="86599"/>
              </a:xfrm>
              <a:custGeom>
                <a:avLst/>
                <a:gdLst>
                  <a:gd name="connsiteX0" fmla="*/ 0 w 396875"/>
                  <a:gd name="connsiteY0" fmla="*/ 92075 h 282575"/>
                  <a:gd name="connsiteX1" fmla="*/ 193675 w 396875"/>
                  <a:gd name="connsiteY1" fmla="*/ 0 h 282575"/>
                  <a:gd name="connsiteX2" fmla="*/ 396875 w 396875"/>
                  <a:gd name="connsiteY2" fmla="*/ 282575 h 282575"/>
                </a:gdLst>
                <a:ahLst/>
                <a:cxnLst>
                  <a:cxn ang="0">
                    <a:pos x="connsiteX0" y="connsiteY0"/>
                  </a:cxn>
                  <a:cxn ang="0">
                    <a:pos x="connsiteX1" y="connsiteY1"/>
                  </a:cxn>
                  <a:cxn ang="0">
                    <a:pos x="connsiteX2" y="connsiteY2"/>
                  </a:cxn>
                </a:cxnLst>
                <a:rect l="l" t="t" r="r" b="b"/>
                <a:pathLst>
                  <a:path w="396875" h="282575">
                    <a:moveTo>
                      <a:pt x="0" y="92075"/>
                    </a:moveTo>
                    <a:lnTo>
                      <a:pt x="193675" y="0"/>
                    </a:lnTo>
                    <a:lnTo>
                      <a:pt x="396875" y="282575"/>
                    </a:lnTo>
                  </a:path>
                </a:pathLst>
              </a:custGeom>
              <a:ln w="12700" cmpd="sng">
                <a:solidFill>
                  <a:srgbClr val="A5111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Freeform 75">
                <a:extLst>
                  <a:ext uri="{FF2B5EF4-FFF2-40B4-BE49-F238E27FC236}">
                    <a16:creationId xmlns:a16="http://schemas.microsoft.com/office/drawing/2014/main" id="{6E59B8BF-9009-DC47-8B36-8C38B6C219E8}"/>
                  </a:ext>
                </a:extLst>
              </p:cNvPr>
              <p:cNvSpPr/>
              <p:nvPr/>
            </p:nvSpPr>
            <p:spPr>
              <a:xfrm>
                <a:off x="5136942" y="3465222"/>
                <a:ext cx="136319" cy="86599"/>
              </a:xfrm>
              <a:custGeom>
                <a:avLst/>
                <a:gdLst>
                  <a:gd name="connsiteX0" fmla="*/ 0 w 396875"/>
                  <a:gd name="connsiteY0" fmla="*/ 92075 h 282575"/>
                  <a:gd name="connsiteX1" fmla="*/ 193675 w 396875"/>
                  <a:gd name="connsiteY1" fmla="*/ 0 h 282575"/>
                  <a:gd name="connsiteX2" fmla="*/ 396875 w 396875"/>
                  <a:gd name="connsiteY2" fmla="*/ 282575 h 282575"/>
                </a:gdLst>
                <a:ahLst/>
                <a:cxnLst>
                  <a:cxn ang="0">
                    <a:pos x="connsiteX0" y="connsiteY0"/>
                  </a:cxn>
                  <a:cxn ang="0">
                    <a:pos x="connsiteX1" y="connsiteY1"/>
                  </a:cxn>
                  <a:cxn ang="0">
                    <a:pos x="connsiteX2" y="connsiteY2"/>
                  </a:cxn>
                </a:cxnLst>
                <a:rect l="l" t="t" r="r" b="b"/>
                <a:pathLst>
                  <a:path w="396875" h="282575">
                    <a:moveTo>
                      <a:pt x="0" y="92075"/>
                    </a:moveTo>
                    <a:lnTo>
                      <a:pt x="193675" y="0"/>
                    </a:lnTo>
                    <a:lnTo>
                      <a:pt x="396875" y="282575"/>
                    </a:lnTo>
                  </a:path>
                </a:pathLst>
              </a:custGeom>
              <a:ln w="12700" cmpd="sng">
                <a:solidFill>
                  <a:srgbClr val="A5111A"/>
                </a:solidFill>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Rectangle 76">
                <a:extLst>
                  <a:ext uri="{FF2B5EF4-FFF2-40B4-BE49-F238E27FC236}">
                    <a16:creationId xmlns:a16="http://schemas.microsoft.com/office/drawing/2014/main" id="{7A178A8F-6630-0F4D-B8E5-C17573D560ED}"/>
                  </a:ext>
                </a:extLst>
              </p:cNvPr>
              <p:cNvSpPr/>
              <p:nvPr/>
            </p:nvSpPr>
            <p:spPr>
              <a:xfrm>
                <a:off x="5268764" y="3334725"/>
                <a:ext cx="31408" cy="162934"/>
              </a:xfrm>
              <a:prstGeom prst="rect">
                <a:avLst/>
              </a:prstGeom>
              <a:solidFill>
                <a:srgbClr val="FF7E79"/>
              </a:solidFill>
              <a:ln>
                <a:solidFill>
                  <a:srgbClr val="A511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B1745A9A-7315-F746-9D53-4E1331186D7B}"/>
                  </a:ext>
                </a:extLst>
              </p:cNvPr>
              <p:cNvSpPr/>
              <p:nvPr/>
            </p:nvSpPr>
            <p:spPr>
              <a:xfrm>
                <a:off x="5287220" y="3450627"/>
                <a:ext cx="52346" cy="123574"/>
              </a:xfrm>
              <a:custGeom>
                <a:avLst/>
                <a:gdLst>
                  <a:gd name="connsiteX0" fmla="*/ 0 w 152400"/>
                  <a:gd name="connsiteY0" fmla="*/ 136525 h 403225"/>
                  <a:gd name="connsiteX1" fmla="*/ 60325 w 152400"/>
                  <a:gd name="connsiteY1" fmla="*/ 0 h 403225"/>
                  <a:gd name="connsiteX2" fmla="*/ 152400 w 152400"/>
                  <a:gd name="connsiteY2" fmla="*/ 403225 h 403225"/>
                </a:gdLst>
                <a:ahLst/>
                <a:cxnLst>
                  <a:cxn ang="0">
                    <a:pos x="connsiteX0" y="connsiteY0"/>
                  </a:cxn>
                  <a:cxn ang="0">
                    <a:pos x="connsiteX1" y="connsiteY1"/>
                  </a:cxn>
                  <a:cxn ang="0">
                    <a:pos x="connsiteX2" y="connsiteY2"/>
                  </a:cxn>
                </a:cxnLst>
                <a:rect l="l" t="t" r="r" b="b"/>
                <a:pathLst>
                  <a:path w="152400" h="403225">
                    <a:moveTo>
                      <a:pt x="0" y="136525"/>
                    </a:moveTo>
                    <a:lnTo>
                      <a:pt x="60325" y="0"/>
                    </a:lnTo>
                    <a:lnTo>
                      <a:pt x="152400" y="403225"/>
                    </a:lnTo>
                  </a:path>
                </a:pathLst>
              </a:custGeom>
              <a:ln w="12700" cmpd="sng">
                <a:solidFill>
                  <a:srgbClr val="A5111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a:extLst>
                  <a:ext uri="{FF2B5EF4-FFF2-40B4-BE49-F238E27FC236}">
                    <a16:creationId xmlns:a16="http://schemas.microsoft.com/office/drawing/2014/main" id="{380B311B-498A-EA40-B435-ED35270C4803}"/>
                  </a:ext>
                </a:extLst>
              </p:cNvPr>
              <p:cNvSpPr/>
              <p:nvPr/>
            </p:nvSpPr>
            <p:spPr>
              <a:xfrm>
                <a:off x="5229421" y="3450627"/>
                <a:ext cx="52346" cy="123574"/>
              </a:xfrm>
              <a:custGeom>
                <a:avLst/>
                <a:gdLst>
                  <a:gd name="connsiteX0" fmla="*/ 0 w 152400"/>
                  <a:gd name="connsiteY0" fmla="*/ 136525 h 403225"/>
                  <a:gd name="connsiteX1" fmla="*/ 60325 w 152400"/>
                  <a:gd name="connsiteY1" fmla="*/ 0 h 403225"/>
                  <a:gd name="connsiteX2" fmla="*/ 152400 w 152400"/>
                  <a:gd name="connsiteY2" fmla="*/ 403225 h 403225"/>
                </a:gdLst>
                <a:ahLst/>
                <a:cxnLst>
                  <a:cxn ang="0">
                    <a:pos x="connsiteX0" y="connsiteY0"/>
                  </a:cxn>
                  <a:cxn ang="0">
                    <a:pos x="connsiteX1" y="connsiteY1"/>
                  </a:cxn>
                  <a:cxn ang="0">
                    <a:pos x="connsiteX2" y="connsiteY2"/>
                  </a:cxn>
                </a:cxnLst>
                <a:rect l="l" t="t" r="r" b="b"/>
                <a:pathLst>
                  <a:path w="152400" h="403225">
                    <a:moveTo>
                      <a:pt x="0" y="136525"/>
                    </a:moveTo>
                    <a:lnTo>
                      <a:pt x="60325" y="0"/>
                    </a:lnTo>
                    <a:lnTo>
                      <a:pt x="152400" y="403225"/>
                    </a:lnTo>
                  </a:path>
                </a:pathLst>
              </a:custGeom>
              <a:ln w="12700" cmpd="sng">
                <a:solidFill>
                  <a:srgbClr val="A5111A"/>
                </a:solidFill>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Hexagon 79">
                <a:extLst>
                  <a:ext uri="{FF2B5EF4-FFF2-40B4-BE49-F238E27FC236}">
                    <a16:creationId xmlns:a16="http://schemas.microsoft.com/office/drawing/2014/main" id="{D5B77265-84A6-1448-A81E-A6290D8B2F57}"/>
                  </a:ext>
                </a:extLst>
              </p:cNvPr>
              <p:cNvSpPr/>
              <p:nvPr/>
            </p:nvSpPr>
            <p:spPr>
              <a:xfrm rot="5400000">
                <a:off x="5187421" y="3186309"/>
                <a:ext cx="194590" cy="192759"/>
              </a:xfrm>
              <a:prstGeom prst="hexagon">
                <a:avLst/>
              </a:prstGeom>
              <a:solidFill>
                <a:srgbClr val="FF7E79"/>
              </a:solidFill>
              <a:ln w="12700" cmpd="sng">
                <a:solidFill>
                  <a:srgbClr val="A511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FD1F495-971A-0A40-A13B-2EDD4CC11936}"/>
                  </a:ext>
                </a:extLst>
              </p:cNvPr>
              <p:cNvSpPr/>
              <p:nvPr/>
            </p:nvSpPr>
            <p:spPr>
              <a:xfrm>
                <a:off x="5243534" y="3242174"/>
                <a:ext cx="80814" cy="8102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2B898DCE-584E-904E-9027-29D6FBDD17DC}"/>
                </a:ext>
              </a:extLst>
            </p:cNvPr>
            <p:cNvSpPr txBox="1"/>
            <p:nvPr/>
          </p:nvSpPr>
          <p:spPr>
            <a:xfrm>
              <a:off x="5547730" y="1863377"/>
              <a:ext cx="767683" cy="338554"/>
            </a:xfrm>
            <a:prstGeom prst="rect">
              <a:avLst/>
            </a:prstGeom>
            <a:noFill/>
          </p:spPr>
          <p:txBody>
            <a:bodyPr wrap="square" rtlCol="0">
              <a:spAutoFit/>
            </a:bodyPr>
            <a:lstStyle/>
            <a:p>
              <a:pPr algn="ctr"/>
              <a:r>
                <a:rPr lang="en-US" sz="800" b="1" i="1" dirty="0">
                  <a:solidFill>
                    <a:srgbClr val="A5111A"/>
                  </a:solidFill>
                </a:rPr>
                <a:t>Phage WO DNA</a:t>
              </a:r>
            </a:p>
          </p:txBody>
        </p:sp>
        <p:sp>
          <p:nvSpPr>
            <p:cNvPr id="21" name="Oval 20">
              <a:extLst>
                <a:ext uri="{FF2B5EF4-FFF2-40B4-BE49-F238E27FC236}">
                  <a16:creationId xmlns:a16="http://schemas.microsoft.com/office/drawing/2014/main" id="{24E04148-1585-124D-BBC0-3410F9AF6424}"/>
                </a:ext>
              </a:extLst>
            </p:cNvPr>
            <p:cNvSpPr/>
            <p:nvPr/>
          </p:nvSpPr>
          <p:spPr>
            <a:xfrm>
              <a:off x="2641874" y="2768068"/>
              <a:ext cx="2036637" cy="971763"/>
            </a:xfrm>
            <a:prstGeom prst="ellips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4CA74B26-EE1B-7149-8E35-F8FEEAD28C46}"/>
                </a:ext>
              </a:extLst>
            </p:cNvPr>
            <p:cNvSpPr/>
            <p:nvPr/>
          </p:nvSpPr>
          <p:spPr>
            <a:xfrm>
              <a:off x="2784453" y="2888911"/>
              <a:ext cx="1641741" cy="708600"/>
            </a:xfrm>
            <a:custGeom>
              <a:avLst/>
              <a:gdLst>
                <a:gd name="connsiteX0" fmla="*/ 155019 w 1895236"/>
                <a:gd name="connsiteY0" fmla="*/ 410768 h 864683"/>
                <a:gd name="connsiteX1" fmla="*/ 168176 w 1895236"/>
                <a:gd name="connsiteY1" fmla="*/ 226573 h 864683"/>
                <a:gd name="connsiteX2" fmla="*/ 286587 w 1895236"/>
                <a:gd name="connsiteY2" fmla="*/ 154210 h 864683"/>
                <a:gd name="connsiteX3" fmla="*/ 286587 w 1895236"/>
                <a:gd name="connsiteY3" fmla="*/ 364720 h 864683"/>
                <a:gd name="connsiteX4" fmla="*/ 431312 w 1895236"/>
                <a:gd name="connsiteY4" fmla="*/ 114740 h 864683"/>
                <a:gd name="connsiteX5" fmla="*/ 595773 w 1895236"/>
                <a:gd name="connsiteY5" fmla="*/ 108161 h 864683"/>
                <a:gd name="connsiteX6" fmla="*/ 549724 w 1895236"/>
                <a:gd name="connsiteY6" fmla="*/ 331827 h 864683"/>
                <a:gd name="connsiteX7" fmla="*/ 740498 w 1895236"/>
                <a:gd name="connsiteY7" fmla="*/ 48955 h 864683"/>
                <a:gd name="connsiteX8" fmla="*/ 931272 w 1895236"/>
                <a:gd name="connsiteY8" fmla="*/ 22642 h 864683"/>
                <a:gd name="connsiteX9" fmla="*/ 852331 w 1895236"/>
                <a:gd name="connsiteY9" fmla="*/ 285779 h 864683"/>
                <a:gd name="connsiteX10" fmla="*/ 970742 w 1895236"/>
                <a:gd name="connsiteY10" fmla="*/ 358141 h 864683"/>
                <a:gd name="connsiteX11" fmla="*/ 1075997 w 1895236"/>
                <a:gd name="connsiteY11" fmla="*/ 81848 h 864683"/>
                <a:gd name="connsiteX12" fmla="*/ 1200987 w 1895236"/>
                <a:gd name="connsiteY12" fmla="*/ 35799 h 864683"/>
                <a:gd name="connsiteX13" fmla="*/ 1286506 w 1895236"/>
                <a:gd name="connsiteY13" fmla="*/ 200259 h 864683"/>
                <a:gd name="connsiteX14" fmla="*/ 1266771 w 1895236"/>
                <a:gd name="connsiteY14" fmla="*/ 364720 h 864683"/>
                <a:gd name="connsiteX15" fmla="*/ 1358869 w 1895236"/>
                <a:gd name="connsiteY15" fmla="*/ 371298 h 864683"/>
                <a:gd name="connsiteX16" fmla="*/ 1372026 w 1895236"/>
                <a:gd name="connsiteY16" fmla="*/ 114740 h 864683"/>
                <a:gd name="connsiteX17" fmla="*/ 1569378 w 1895236"/>
                <a:gd name="connsiteY17" fmla="*/ 88426 h 864683"/>
                <a:gd name="connsiteX18" fmla="*/ 1529908 w 1895236"/>
                <a:gd name="connsiteY18" fmla="*/ 239730 h 864683"/>
                <a:gd name="connsiteX19" fmla="*/ 1490437 w 1895236"/>
                <a:gd name="connsiteY19" fmla="*/ 397612 h 864683"/>
                <a:gd name="connsiteX20" fmla="*/ 1602271 w 1895236"/>
                <a:gd name="connsiteY20" fmla="*/ 397612 h 864683"/>
                <a:gd name="connsiteX21" fmla="*/ 1681212 w 1895236"/>
                <a:gd name="connsiteY21" fmla="*/ 219994 h 864683"/>
                <a:gd name="connsiteX22" fmla="*/ 1852250 w 1895236"/>
                <a:gd name="connsiteY22" fmla="*/ 318671 h 864683"/>
                <a:gd name="connsiteX23" fmla="*/ 1793045 w 1895236"/>
                <a:gd name="connsiteY23" fmla="*/ 450239 h 864683"/>
                <a:gd name="connsiteX24" fmla="*/ 1641741 w 1895236"/>
                <a:gd name="connsiteY24" fmla="*/ 529180 h 864683"/>
                <a:gd name="connsiteX25" fmla="*/ 1503594 w 1895236"/>
                <a:gd name="connsiteY25" fmla="*/ 516023 h 864683"/>
                <a:gd name="connsiteX26" fmla="*/ 1628584 w 1895236"/>
                <a:gd name="connsiteY26" fmla="*/ 594964 h 864683"/>
                <a:gd name="connsiteX27" fmla="*/ 1852250 w 1895236"/>
                <a:gd name="connsiteY27" fmla="*/ 594964 h 864683"/>
                <a:gd name="connsiteX28" fmla="*/ 1871986 w 1895236"/>
                <a:gd name="connsiteY28" fmla="*/ 739689 h 864683"/>
                <a:gd name="connsiteX29" fmla="*/ 1595692 w 1895236"/>
                <a:gd name="connsiteY29" fmla="*/ 805473 h 864683"/>
                <a:gd name="connsiteX30" fmla="*/ 1424653 w 1895236"/>
                <a:gd name="connsiteY30" fmla="*/ 641013 h 864683"/>
                <a:gd name="connsiteX31" fmla="*/ 1332555 w 1895236"/>
                <a:gd name="connsiteY31" fmla="*/ 779160 h 864683"/>
                <a:gd name="connsiteX32" fmla="*/ 1240458 w 1895236"/>
                <a:gd name="connsiteY32" fmla="*/ 502866 h 864683"/>
                <a:gd name="connsiteX33" fmla="*/ 1108889 w 1895236"/>
                <a:gd name="connsiteY33" fmla="*/ 825209 h 864683"/>
                <a:gd name="connsiteX34" fmla="*/ 977321 w 1895236"/>
                <a:gd name="connsiteY34" fmla="*/ 825209 h 864683"/>
                <a:gd name="connsiteX35" fmla="*/ 1089154 w 1895236"/>
                <a:gd name="connsiteY35" fmla="*/ 516023 h 864683"/>
                <a:gd name="connsiteX36" fmla="*/ 885223 w 1895236"/>
                <a:gd name="connsiteY36" fmla="*/ 456817 h 864683"/>
                <a:gd name="connsiteX37" fmla="*/ 918115 w 1895236"/>
                <a:gd name="connsiteY37" fmla="*/ 667327 h 864683"/>
                <a:gd name="connsiteX38" fmla="*/ 740498 w 1895236"/>
                <a:gd name="connsiteY38" fmla="*/ 805473 h 864683"/>
                <a:gd name="connsiteX39" fmla="*/ 635243 w 1895236"/>
                <a:gd name="connsiteY39" fmla="*/ 680484 h 864683"/>
                <a:gd name="connsiteX40" fmla="*/ 799704 w 1895236"/>
                <a:gd name="connsiteY40" fmla="*/ 641013 h 864683"/>
                <a:gd name="connsiteX41" fmla="*/ 766812 w 1895236"/>
                <a:gd name="connsiteY41" fmla="*/ 443661 h 864683"/>
                <a:gd name="connsiteX42" fmla="*/ 648400 w 1895236"/>
                <a:gd name="connsiteY42" fmla="*/ 450239 h 864683"/>
                <a:gd name="connsiteX43" fmla="*/ 549724 w 1895236"/>
                <a:gd name="connsiteY43" fmla="*/ 700219 h 864683"/>
                <a:gd name="connsiteX44" fmla="*/ 372106 w 1895236"/>
                <a:gd name="connsiteY44" fmla="*/ 772581 h 864683"/>
                <a:gd name="connsiteX45" fmla="*/ 312901 w 1895236"/>
                <a:gd name="connsiteY45" fmla="*/ 680484 h 864683"/>
                <a:gd name="connsiteX46" fmla="*/ 358950 w 1895236"/>
                <a:gd name="connsiteY46" fmla="*/ 594964 h 864683"/>
                <a:gd name="connsiteX47" fmla="*/ 398420 w 1895236"/>
                <a:gd name="connsiteY47" fmla="*/ 450239 h 864683"/>
                <a:gd name="connsiteX48" fmla="*/ 286587 w 1895236"/>
                <a:gd name="connsiteY48" fmla="*/ 404190 h 864683"/>
                <a:gd name="connsiteX49" fmla="*/ 201068 w 1895236"/>
                <a:gd name="connsiteY49" fmla="*/ 489709 h 864683"/>
                <a:gd name="connsiteX50" fmla="*/ 56342 w 1895236"/>
                <a:gd name="connsiteY50" fmla="*/ 548915 h 864683"/>
                <a:gd name="connsiteX51" fmla="*/ 3715 w 1895236"/>
                <a:gd name="connsiteY51" fmla="*/ 423925 h 864683"/>
                <a:gd name="connsiteX52" fmla="*/ 155019 w 1895236"/>
                <a:gd name="connsiteY52" fmla="*/ 410768 h 86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95236" h="864683">
                  <a:moveTo>
                    <a:pt x="155019" y="410768"/>
                  </a:moveTo>
                  <a:cubicBezTo>
                    <a:pt x="182429" y="377876"/>
                    <a:pt x="146248" y="269333"/>
                    <a:pt x="168176" y="226573"/>
                  </a:cubicBezTo>
                  <a:cubicBezTo>
                    <a:pt x="190104" y="183813"/>
                    <a:pt x="266852" y="131185"/>
                    <a:pt x="286587" y="154210"/>
                  </a:cubicBezTo>
                  <a:cubicBezTo>
                    <a:pt x="306322" y="177234"/>
                    <a:pt x="262466" y="371298"/>
                    <a:pt x="286587" y="364720"/>
                  </a:cubicBezTo>
                  <a:cubicBezTo>
                    <a:pt x="310708" y="358142"/>
                    <a:pt x="379781" y="157500"/>
                    <a:pt x="431312" y="114740"/>
                  </a:cubicBezTo>
                  <a:cubicBezTo>
                    <a:pt x="482843" y="71980"/>
                    <a:pt x="576038" y="71980"/>
                    <a:pt x="595773" y="108161"/>
                  </a:cubicBezTo>
                  <a:cubicBezTo>
                    <a:pt x="615508" y="144342"/>
                    <a:pt x="525603" y="341695"/>
                    <a:pt x="549724" y="331827"/>
                  </a:cubicBezTo>
                  <a:cubicBezTo>
                    <a:pt x="573845" y="321959"/>
                    <a:pt x="676907" y="100486"/>
                    <a:pt x="740498" y="48955"/>
                  </a:cubicBezTo>
                  <a:cubicBezTo>
                    <a:pt x="804089" y="-2576"/>
                    <a:pt x="912633" y="-16829"/>
                    <a:pt x="931272" y="22642"/>
                  </a:cubicBezTo>
                  <a:cubicBezTo>
                    <a:pt x="949911" y="62113"/>
                    <a:pt x="845753" y="229862"/>
                    <a:pt x="852331" y="285779"/>
                  </a:cubicBezTo>
                  <a:cubicBezTo>
                    <a:pt x="858909" y="341695"/>
                    <a:pt x="933464" y="392130"/>
                    <a:pt x="970742" y="358141"/>
                  </a:cubicBezTo>
                  <a:cubicBezTo>
                    <a:pt x="1008020" y="324152"/>
                    <a:pt x="1037623" y="135572"/>
                    <a:pt x="1075997" y="81848"/>
                  </a:cubicBezTo>
                  <a:cubicBezTo>
                    <a:pt x="1114371" y="28124"/>
                    <a:pt x="1165902" y="16064"/>
                    <a:pt x="1200987" y="35799"/>
                  </a:cubicBezTo>
                  <a:cubicBezTo>
                    <a:pt x="1236072" y="55534"/>
                    <a:pt x="1275542" y="145439"/>
                    <a:pt x="1286506" y="200259"/>
                  </a:cubicBezTo>
                  <a:cubicBezTo>
                    <a:pt x="1297470" y="255079"/>
                    <a:pt x="1254711" y="336214"/>
                    <a:pt x="1266771" y="364720"/>
                  </a:cubicBezTo>
                  <a:cubicBezTo>
                    <a:pt x="1278831" y="393226"/>
                    <a:pt x="1341327" y="412961"/>
                    <a:pt x="1358869" y="371298"/>
                  </a:cubicBezTo>
                  <a:cubicBezTo>
                    <a:pt x="1376411" y="329635"/>
                    <a:pt x="1336941" y="161885"/>
                    <a:pt x="1372026" y="114740"/>
                  </a:cubicBezTo>
                  <a:cubicBezTo>
                    <a:pt x="1407111" y="67595"/>
                    <a:pt x="1543064" y="67594"/>
                    <a:pt x="1569378" y="88426"/>
                  </a:cubicBezTo>
                  <a:cubicBezTo>
                    <a:pt x="1595692" y="109258"/>
                    <a:pt x="1543065" y="188199"/>
                    <a:pt x="1529908" y="239730"/>
                  </a:cubicBezTo>
                  <a:cubicBezTo>
                    <a:pt x="1516751" y="291261"/>
                    <a:pt x="1478377" y="371298"/>
                    <a:pt x="1490437" y="397612"/>
                  </a:cubicBezTo>
                  <a:cubicBezTo>
                    <a:pt x="1502497" y="423926"/>
                    <a:pt x="1570475" y="427215"/>
                    <a:pt x="1602271" y="397612"/>
                  </a:cubicBezTo>
                  <a:cubicBezTo>
                    <a:pt x="1634067" y="368009"/>
                    <a:pt x="1639549" y="233151"/>
                    <a:pt x="1681212" y="219994"/>
                  </a:cubicBezTo>
                  <a:cubicBezTo>
                    <a:pt x="1722875" y="206837"/>
                    <a:pt x="1833611" y="280297"/>
                    <a:pt x="1852250" y="318671"/>
                  </a:cubicBezTo>
                  <a:cubicBezTo>
                    <a:pt x="1870889" y="357045"/>
                    <a:pt x="1828130" y="415154"/>
                    <a:pt x="1793045" y="450239"/>
                  </a:cubicBezTo>
                  <a:cubicBezTo>
                    <a:pt x="1757960" y="485324"/>
                    <a:pt x="1689983" y="518216"/>
                    <a:pt x="1641741" y="529180"/>
                  </a:cubicBezTo>
                  <a:cubicBezTo>
                    <a:pt x="1593499" y="540144"/>
                    <a:pt x="1505787" y="505059"/>
                    <a:pt x="1503594" y="516023"/>
                  </a:cubicBezTo>
                  <a:cubicBezTo>
                    <a:pt x="1501401" y="526987"/>
                    <a:pt x="1570475" y="581807"/>
                    <a:pt x="1628584" y="594964"/>
                  </a:cubicBezTo>
                  <a:cubicBezTo>
                    <a:pt x="1686693" y="608121"/>
                    <a:pt x="1811683" y="570843"/>
                    <a:pt x="1852250" y="594964"/>
                  </a:cubicBezTo>
                  <a:cubicBezTo>
                    <a:pt x="1892817" y="619085"/>
                    <a:pt x="1914746" y="704604"/>
                    <a:pt x="1871986" y="739689"/>
                  </a:cubicBezTo>
                  <a:cubicBezTo>
                    <a:pt x="1829226" y="774774"/>
                    <a:pt x="1670247" y="821919"/>
                    <a:pt x="1595692" y="805473"/>
                  </a:cubicBezTo>
                  <a:cubicBezTo>
                    <a:pt x="1521137" y="789027"/>
                    <a:pt x="1468509" y="645399"/>
                    <a:pt x="1424653" y="641013"/>
                  </a:cubicBezTo>
                  <a:cubicBezTo>
                    <a:pt x="1380797" y="636628"/>
                    <a:pt x="1363254" y="802184"/>
                    <a:pt x="1332555" y="779160"/>
                  </a:cubicBezTo>
                  <a:cubicBezTo>
                    <a:pt x="1301856" y="756136"/>
                    <a:pt x="1277736" y="495191"/>
                    <a:pt x="1240458" y="502866"/>
                  </a:cubicBezTo>
                  <a:cubicBezTo>
                    <a:pt x="1203180" y="510541"/>
                    <a:pt x="1152745" y="771485"/>
                    <a:pt x="1108889" y="825209"/>
                  </a:cubicBezTo>
                  <a:cubicBezTo>
                    <a:pt x="1065033" y="878933"/>
                    <a:pt x="980610" y="876740"/>
                    <a:pt x="977321" y="825209"/>
                  </a:cubicBezTo>
                  <a:cubicBezTo>
                    <a:pt x="974032" y="773678"/>
                    <a:pt x="1104504" y="577422"/>
                    <a:pt x="1089154" y="516023"/>
                  </a:cubicBezTo>
                  <a:cubicBezTo>
                    <a:pt x="1073804" y="454624"/>
                    <a:pt x="913729" y="431600"/>
                    <a:pt x="885223" y="456817"/>
                  </a:cubicBezTo>
                  <a:cubicBezTo>
                    <a:pt x="856717" y="482034"/>
                    <a:pt x="942236" y="609218"/>
                    <a:pt x="918115" y="667327"/>
                  </a:cubicBezTo>
                  <a:cubicBezTo>
                    <a:pt x="893994" y="725436"/>
                    <a:pt x="787643" y="803280"/>
                    <a:pt x="740498" y="805473"/>
                  </a:cubicBezTo>
                  <a:cubicBezTo>
                    <a:pt x="693353" y="807666"/>
                    <a:pt x="625375" y="707894"/>
                    <a:pt x="635243" y="680484"/>
                  </a:cubicBezTo>
                  <a:cubicBezTo>
                    <a:pt x="645111" y="653074"/>
                    <a:pt x="777776" y="680483"/>
                    <a:pt x="799704" y="641013"/>
                  </a:cubicBezTo>
                  <a:cubicBezTo>
                    <a:pt x="821632" y="601543"/>
                    <a:pt x="792029" y="475457"/>
                    <a:pt x="766812" y="443661"/>
                  </a:cubicBezTo>
                  <a:cubicBezTo>
                    <a:pt x="741595" y="411865"/>
                    <a:pt x="684581" y="407479"/>
                    <a:pt x="648400" y="450239"/>
                  </a:cubicBezTo>
                  <a:cubicBezTo>
                    <a:pt x="612219" y="492999"/>
                    <a:pt x="595773" y="646495"/>
                    <a:pt x="549724" y="700219"/>
                  </a:cubicBezTo>
                  <a:cubicBezTo>
                    <a:pt x="503675" y="753943"/>
                    <a:pt x="411576" y="775870"/>
                    <a:pt x="372106" y="772581"/>
                  </a:cubicBezTo>
                  <a:cubicBezTo>
                    <a:pt x="332636" y="769292"/>
                    <a:pt x="315094" y="710087"/>
                    <a:pt x="312901" y="680484"/>
                  </a:cubicBezTo>
                  <a:cubicBezTo>
                    <a:pt x="310708" y="650881"/>
                    <a:pt x="344697" y="633338"/>
                    <a:pt x="358950" y="594964"/>
                  </a:cubicBezTo>
                  <a:cubicBezTo>
                    <a:pt x="373203" y="556590"/>
                    <a:pt x="410480" y="482035"/>
                    <a:pt x="398420" y="450239"/>
                  </a:cubicBezTo>
                  <a:cubicBezTo>
                    <a:pt x="386360" y="418443"/>
                    <a:pt x="319479" y="397612"/>
                    <a:pt x="286587" y="404190"/>
                  </a:cubicBezTo>
                  <a:cubicBezTo>
                    <a:pt x="253695" y="410768"/>
                    <a:pt x="239442" y="465588"/>
                    <a:pt x="201068" y="489709"/>
                  </a:cubicBezTo>
                  <a:cubicBezTo>
                    <a:pt x="162694" y="513830"/>
                    <a:pt x="89234" y="559879"/>
                    <a:pt x="56342" y="548915"/>
                  </a:cubicBezTo>
                  <a:cubicBezTo>
                    <a:pt x="23450" y="537951"/>
                    <a:pt x="-11635" y="446950"/>
                    <a:pt x="3715" y="423925"/>
                  </a:cubicBezTo>
                  <a:cubicBezTo>
                    <a:pt x="19065" y="400900"/>
                    <a:pt x="127609" y="443660"/>
                    <a:pt x="155019" y="410768"/>
                  </a:cubicBezTo>
                  <a:close/>
                </a:path>
              </a:pathLst>
            </a:cu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B4DCBE3-2CB5-8A4C-86C6-ECB1910951B4}"/>
                </a:ext>
              </a:extLst>
            </p:cNvPr>
            <p:cNvSpPr txBox="1"/>
            <p:nvPr/>
          </p:nvSpPr>
          <p:spPr>
            <a:xfrm>
              <a:off x="3127351" y="3768764"/>
              <a:ext cx="1146252" cy="276999"/>
            </a:xfrm>
            <a:prstGeom prst="rect">
              <a:avLst/>
            </a:prstGeom>
            <a:noFill/>
          </p:spPr>
          <p:txBody>
            <a:bodyPr wrap="square" rtlCol="0">
              <a:spAutoFit/>
            </a:bodyPr>
            <a:lstStyle/>
            <a:p>
              <a:pPr algn="ctr"/>
              <a:r>
                <a:rPr lang="en-US" sz="1200" b="1" dirty="0">
                  <a:solidFill>
                    <a:schemeClr val="accent6">
                      <a:lumMod val="50000"/>
                    </a:schemeClr>
                  </a:solidFill>
                </a:rPr>
                <a:t>Mitochondria</a:t>
              </a:r>
            </a:p>
          </p:txBody>
        </p:sp>
        <p:sp>
          <p:nvSpPr>
            <p:cNvPr id="24" name="Oval 23">
              <a:extLst>
                <a:ext uri="{FF2B5EF4-FFF2-40B4-BE49-F238E27FC236}">
                  <a16:creationId xmlns:a16="http://schemas.microsoft.com/office/drawing/2014/main" id="{DEA8E9FE-7D3A-4B42-9D30-0B015CAB38C6}"/>
                </a:ext>
              </a:extLst>
            </p:cNvPr>
            <p:cNvSpPr/>
            <p:nvPr/>
          </p:nvSpPr>
          <p:spPr>
            <a:xfrm>
              <a:off x="3929963" y="3263625"/>
              <a:ext cx="45720" cy="4572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4A3519E-D9F0-6C48-8525-1E31D4049612}"/>
                </a:ext>
              </a:extLst>
            </p:cNvPr>
            <p:cNvSpPr/>
            <p:nvPr/>
          </p:nvSpPr>
          <p:spPr>
            <a:xfrm>
              <a:off x="4166267" y="3423483"/>
              <a:ext cx="45720" cy="4572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657673-0C56-C148-B84E-C8C27D00DCD4}"/>
                </a:ext>
              </a:extLst>
            </p:cNvPr>
            <p:cNvSpPr/>
            <p:nvPr/>
          </p:nvSpPr>
          <p:spPr>
            <a:xfrm>
              <a:off x="3131954" y="3110181"/>
              <a:ext cx="45720" cy="4572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42B7A59-CDB1-7E41-868F-5563C5DC26F4}"/>
                </a:ext>
              </a:extLst>
            </p:cNvPr>
            <p:cNvSpPr/>
            <p:nvPr/>
          </p:nvSpPr>
          <p:spPr>
            <a:xfrm>
              <a:off x="3165012" y="3321983"/>
              <a:ext cx="45720" cy="4572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F459B45-8D0F-7C42-8D57-9F454F52A5E2}"/>
                </a:ext>
              </a:extLst>
            </p:cNvPr>
            <p:cNvSpPr/>
            <p:nvPr/>
          </p:nvSpPr>
          <p:spPr>
            <a:xfrm>
              <a:off x="3392393" y="3061638"/>
              <a:ext cx="45720" cy="4572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CE65F41-A11C-9647-AF1E-2EB5DE5066CB}"/>
                </a:ext>
              </a:extLst>
            </p:cNvPr>
            <p:cNvSpPr/>
            <p:nvPr/>
          </p:nvSpPr>
          <p:spPr>
            <a:xfrm>
              <a:off x="3748517" y="3059913"/>
              <a:ext cx="45720" cy="4572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6128235-5C7C-C146-919D-869DD7153CCD}"/>
                </a:ext>
              </a:extLst>
            </p:cNvPr>
            <p:cNvSpPr/>
            <p:nvPr/>
          </p:nvSpPr>
          <p:spPr>
            <a:xfrm>
              <a:off x="4263338" y="3167453"/>
              <a:ext cx="45720" cy="4572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CE386E3-2ED0-3646-BEA4-97C7B089A1F6}"/>
                </a:ext>
              </a:extLst>
            </p:cNvPr>
            <p:cNvGrpSpPr/>
            <p:nvPr/>
          </p:nvGrpSpPr>
          <p:grpSpPr>
            <a:xfrm rot="19993626">
              <a:off x="2263356" y="1780637"/>
              <a:ext cx="689756" cy="199505"/>
              <a:chOff x="2030512" y="1160918"/>
              <a:chExt cx="1250920" cy="346230"/>
            </a:xfrm>
          </p:grpSpPr>
          <p:grpSp>
            <p:nvGrpSpPr>
              <p:cNvPr id="66" name="Group 65">
                <a:extLst>
                  <a:ext uri="{FF2B5EF4-FFF2-40B4-BE49-F238E27FC236}">
                    <a16:creationId xmlns:a16="http://schemas.microsoft.com/office/drawing/2014/main" id="{2800F3F3-E5AE-5F48-A449-99C8AB3ADDC9}"/>
                  </a:ext>
                </a:extLst>
              </p:cNvPr>
              <p:cNvGrpSpPr/>
              <p:nvPr/>
            </p:nvGrpSpPr>
            <p:grpSpPr>
              <a:xfrm rot="19372041">
                <a:off x="2030512" y="1160918"/>
                <a:ext cx="1250920" cy="346230"/>
                <a:chOff x="592288" y="3368332"/>
                <a:chExt cx="3044469" cy="757963"/>
              </a:xfrm>
            </p:grpSpPr>
            <p:sp>
              <p:nvSpPr>
                <p:cNvPr id="68" name="Oval 67">
                  <a:extLst>
                    <a:ext uri="{FF2B5EF4-FFF2-40B4-BE49-F238E27FC236}">
                      <a16:creationId xmlns:a16="http://schemas.microsoft.com/office/drawing/2014/main" id="{F9038DFC-C0D2-9A4E-80A0-D75BFA0DCE04}"/>
                    </a:ext>
                  </a:extLst>
                </p:cNvPr>
                <p:cNvSpPr/>
                <p:nvPr/>
              </p:nvSpPr>
              <p:spPr>
                <a:xfrm rot="1167522">
                  <a:off x="606100" y="3368332"/>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8C25640-FE9F-294C-B7FB-40717DEAD260}"/>
                    </a:ext>
                  </a:extLst>
                </p:cNvPr>
                <p:cNvSpPr/>
                <p:nvPr/>
              </p:nvSpPr>
              <p:spPr>
                <a:xfrm rot="21117143">
                  <a:off x="592288" y="3801900"/>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80D6092-9CB2-684A-912E-77026C135D11}"/>
                    </a:ext>
                  </a:extLst>
                </p:cNvPr>
                <p:cNvSpPr/>
                <p:nvPr/>
              </p:nvSpPr>
              <p:spPr>
                <a:xfrm rot="21013727">
                  <a:off x="2066226" y="3480463"/>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6EE7429-EC8D-E147-9357-9DD3ED97A6C0}"/>
                    </a:ext>
                  </a:extLst>
                </p:cNvPr>
                <p:cNvSpPr/>
                <p:nvPr/>
              </p:nvSpPr>
              <p:spPr>
                <a:xfrm rot="1069736">
                  <a:off x="2017986" y="3887187"/>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Oval 66">
                <a:extLst>
                  <a:ext uri="{FF2B5EF4-FFF2-40B4-BE49-F238E27FC236}">
                    <a16:creationId xmlns:a16="http://schemas.microsoft.com/office/drawing/2014/main" id="{46FD4C7D-2F49-0A4A-80CC-73B4946DCA64}"/>
                  </a:ext>
                </a:extLst>
              </p:cNvPr>
              <p:cNvSpPr/>
              <p:nvPr/>
            </p:nvSpPr>
            <p:spPr>
              <a:xfrm>
                <a:off x="2587633" y="1284247"/>
                <a:ext cx="132666" cy="12695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F90EA33-58FC-DF47-A2C9-CBA12D813971}"/>
                </a:ext>
              </a:extLst>
            </p:cNvPr>
            <p:cNvGrpSpPr/>
            <p:nvPr/>
          </p:nvGrpSpPr>
          <p:grpSpPr>
            <a:xfrm rot="369488">
              <a:off x="2135911" y="2333827"/>
              <a:ext cx="689756" cy="199505"/>
              <a:chOff x="2030512" y="1160918"/>
              <a:chExt cx="1250920" cy="346230"/>
            </a:xfrm>
          </p:grpSpPr>
          <p:grpSp>
            <p:nvGrpSpPr>
              <p:cNvPr id="60" name="Group 59">
                <a:extLst>
                  <a:ext uri="{FF2B5EF4-FFF2-40B4-BE49-F238E27FC236}">
                    <a16:creationId xmlns:a16="http://schemas.microsoft.com/office/drawing/2014/main" id="{1EFA1F31-8444-2B44-9DB5-F4E16BEAC5B4}"/>
                  </a:ext>
                </a:extLst>
              </p:cNvPr>
              <p:cNvGrpSpPr/>
              <p:nvPr/>
            </p:nvGrpSpPr>
            <p:grpSpPr>
              <a:xfrm rot="19372041">
                <a:off x="2030512" y="1160918"/>
                <a:ext cx="1250920" cy="346230"/>
                <a:chOff x="592288" y="3368332"/>
                <a:chExt cx="3044469" cy="757963"/>
              </a:xfrm>
            </p:grpSpPr>
            <p:sp>
              <p:nvSpPr>
                <p:cNvPr id="62" name="Oval 61">
                  <a:extLst>
                    <a:ext uri="{FF2B5EF4-FFF2-40B4-BE49-F238E27FC236}">
                      <a16:creationId xmlns:a16="http://schemas.microsoft.com/office/drawing/2014/main" id="{4341FCE5-0CEF-284A-BEE0-AC7B7AC94E3C}"/>
                    </a:ext>
                  </a:extLst>
                </p:cNvPr>
                <p:cNvSpPr/>
                <p:nvPr/>
              </p:nvSpPr>
              <p:spPr>
                <a:xfrm rot="1167522">
                  <a:off x="606100" y="3368332"/>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3D39C30-9AE4-EC4C-B91A-D5B929F5CBDA}"/>
                    </a:ext>
                  </a:extLst>
                </p:cNvPr>
                <p:cNvSpPr/>
                <p:nvPr/>
              </p:nvSpPr>
              <p:spPr>
                <a:xfrm rot="21117143">
                  <a:off x="592288" y="3801900"/>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56F096-3447-6047-ABF1-FFD10C0D55EC}"/>
                    </a:ext>
                  </a:extLst>
                </p:cNvPr>
                <p:cNvSpPr/>
                <p:nvPr/>
              </p:nvSpPr>
              <p:spPr>
                <a:xfrm rot="21013727">
                  <a:off x="2066226" y="3480463"/>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94F0342-D7D2-4D47-B01E-84623710C8CE}"/>
                    </a:ext>
                  </a:extLst>
                </p:cNvPr>
                <p:cNvSpPr/>
                <p:nvPr/>
              </p:nvSpPr>
              <p:spPr>
                <a:xfrm rot="1069736">
                  <a:off x="2017986" y="3887187"/>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Oval 60">
                <a:extLst>
                  <a:ext uri="{FF2B5EF4-FFF2-40B4-BE49-F238E27FC236}">
                    <a16:creationId xmlns:a16="http://schemas.microsoft.com/office/drawing/2014/main" id="{541A6D23-0859-6142-9396-43796816217F}"/>
                  </a:ext>
                </a:extLst>
              </p:cNvPr>
              <p:cNvSpPr/>
              <p:nvPr/>
            </p:nvSpPr>
            <p:spPr>
              <a:xfrm>
                <a:off x="2587633" y="1284247"/>
                <a:ext cx="132666" cy="12695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DD16CF3F-EFB9-8E4A-851B-6A2086F36CE2}"/>
                </a:ext>
              </a:extLst>
            </p:cNvPr>
            <p:cNvGrpSpPr/>
            <p:nvPr/>
          </p:nvGrpSpPr>
          <p:grpSpPr>
            <a:xfrm rot="19993626">
              <a:off x="1663868" y="2242202"/>
              <a:ext cx="689756" cy="199505"/>
              <a:chOff x="2030512" y="1160918"/>
              <a:chExt cx="1250920" cy="346230"/>
            </a:xfrm>
          </p:grpSpPr>
          <p:grpSp>
            <p:nvGrpSpPr>
              <p:cNvPr id="54" name="Group 53">
                <a:extLst>
                  <a:ext uri="{FF2B5EF4-FFF2-40B4-BE49-F238E27FC236}">
                    <a16:creationId xmlns:a16="http://schemas.microsoft.com/office/drawing/2014/main" id="{CF05112E-763E-CC46-AC19-AC4B23483F01}"/>
                  </a:ext>
                </a:extLst>
              </p:cNvPr>
              <p:cNvGrpSpPr/>
              <p:nvPr/>
            </p:nvGrpSpPr>
            <p:grpSpPr>
              <a:xfrm rot="19372041">
                <a:off x="2030512" y="1160918"/>
                <a:ext cx="1250920" cy="346230"/>
                <a:chOff x="592288" y="3368332"/>
                <a:chExt cx="3044469" cy="757963"/>
              </a:xfrm>
            </p:grpSpPr>
            <p:sp>
              <p:nvSpPr>
                <p:cNvPr id="56" name="Oval 55">
                  <a:extLst>
                    <a:ext uri="{FF2B5EF4-FFF2-40B4-BE49-F238E27FC236}">
                      <a16:creationId xmlns:a16="http://schemas.microsoft.com/office/drawing/2014/main" id="{0121E405-208D-A64B-84D1-C476C5933F33}"/>
                    </a:ext>
                  </a:extLst>
                </p:cNvPr>
                <p:cNvSpPr/>
                <p:nvPr/>
              </p:nvSpPr>
              <p:spPr>
                <a:xfrm rot="1167522">
                  <a:off x="606100" y="3368332"/>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AC7E274-D17A-C742-902A-5109F4BEB8D3}"/>
                    </a:ext>
                  </a:extLst>
                </p:cNvPr>
                <p:cNvSpPr/>
                <p:nvPr/>
              </p:nvSpPr>
              <p:spPr>
                <a:xfrm rot="21117143">
                  <a:off x="592288" y="3801900"/>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8795B44-ECE3-DD47-9601-32CD345C634A}"/>
                    </a:ext>
                  </a:extLst>
                </p:cNvPr>
                <p:cNvSpPr/>
                <p:nvPr/>
              </p:nvSpPr>
              <p:spPr>
                <a:xfrm rot="21013727">
                  <a:off x="2066226" y="3480463"/>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6978D85-CC26-094D-84D1-2D1120598A87}"/>
                    </a:ext>
                  </a:extLst>
                </p:cNvPr>
                <p:cNvSpPr/>
                <p:nvPr/>
              </p:nvSpPr>
              <p:spPr>
                <a:xfrm rot="1069736">
                  <a:off x="2017986" y="3887187"/>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6F3B5027-5AD8-B147-BE78-760A1E1B5582}"/>
                  </a:ext>
                </a:extLst>
              </p:cNvPr>
              <p:cNvSpPr/>
              <p:nvPr/>
            </p:nvSpPr>
            <p:spPr>
              <a:xfrm>
                <a:off x="2587633" y="1284247"/>
                <a:ext cx="132666" cy="12695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4DF3EF38-3DD6-CD49-A5EF-71D1C77FAF68}"/>
                </a:ext>
              </a:extLst>
            </p:cNvPr>
            <p:cNvGrpSpPr/>
            <p:nvPr/>
          </p:nvGrpSpPr>
          <p:grpSpPr>
            <a:xfrm rot="18851906">
              <a:off x="1455045" y="1857677"/>
              <a:ext cx="689756" cy="199505"/>
              <a:chOff x="2030512" y="1160918"/>
              <a:chExt cx="1250920" cy="346230"/>
            </a:xfrm>
          </p:grpSpPr>
          <p:grpSp>
            <p:nvGrpSpPr>
              <p:cNvPr id="48" name="Group 47">
                <a:extLst>
                  <a:ext uri="{FF2B5EF4-FFF2-40B4-BE49-F238E27FC236}">
                    <a16:creationId xmlns:a16="http://schemas.microsoft.com/office/drawing/2014/main" id="{8DD8FB2B-5979-6843-A429-C7C18154CDBB}"/>
                  </a:ext>
                </a:extLst>
              </p:cNvPr>
              <p:cNvGrpSpPr/>
              <p:nvPr/>
            </p:nvGrpSpPr>
            <p:grpSpPr>
              <a:xfrm rot="19372041">
                <a:off x="2030512" y="1160918"/>
                <a:ext cx="1250920" cy="346230"/>
                <a:chOff x="592288" y="3368332"/>
                <a:chExt cx="3044469" cy="757963"/>
              </a:xfrm>
            </p:grpSpPr>
            <p:sp>
              <p:nvSpPr>
                <p:cNvPr id="50" name="Oval 49">
                  <a:extLst>
                    <a:ext uri="{FF2B5EF4-FFF2-40B4-BE49-F238E27FC236}">
                      <a16:creationId xmlns:a16="http://schemas.microsoft.com/office/drawing/2014/main" id="{599F28C5-AAF6-EF46-AD26-54EC94AB4999}"/>
                    </a:ext>
                  </a:extLst>
                </p:cNvPr>
                <p:cNvSpPr/>
                <p:nvPr/>
              </p:nvSpPr>
              <p:spPr>
                <a:xfrm rot="1167522">
                  <a:off x="606100" y="3368332"/>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66C33C6-6784-5A45-AAE4-977E8E78A675}"/>
                    </a:ext>
                  </a:extLst>
                </p:cNvPr>
                <p:cNvSpPr/>
                <p:nvPr/>
              </p:nvSpPr>
              <p:spPr>
                <a:xfrm rot="21117143">
                  <a:off x="592288" y="3801900"/>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5BBB30D-3A30-C344-A1E0-1BB602AC0CAD}"/>
                    </a:ext>
                  </a:extLst>
                </p:cNvPr>
                <p:cNvSpPr/>
                <p:nvPr/>
              </p:nvSpPr>
              <p:spPr>
                <a:xfrm rot="21013727">
                  <a:off x="2066226" y="3480463"/>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3688F2A-9B04-1E42-9BEB-EB05683F2871}"/>
                    </a:ext>
                  </a:extLst>
                </p:cNvPr>
                <p:cNvSpPr/>
                <p:nvPr/>
              </p:nvSpPr>
              <p:spPr>
                <a:xfrm rot="1069736">
                  <a:off x="2017986" y="3887187"/>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Oval 48">
                <a:extLst>
                  <a:ext uri="{FF2B5EF4-FFF2-40B4-BE49-F238E27FC236}">
                    <a16:creationId xmlns:a16="http://schemas.microsoft.com/office/drawing/2014/main" id="{CB37A6CE-2463-B948-A17A-78CD71F15835}"/>
                  </a:ext>
                </a:extLst>
              </p:cNvPr>
              <p:cNvSpPr/>
              <p:nvPr/>
            </p:nvSpPr>
            <p:spPr>
              <a:xfrm>
                <a:off x="2587633" y="1284247"/>
                <a:ext cx="132666" cy="12695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FD97C8F-6916-5A46-99E9-E5EE6A922004}"/>
                </a:ext>
              </a:extLst>
            </p:cNvPr>
            <p:cNvGrpSpPr/>
            <p:nvPr/>
          </p:nvGrpSpPr>
          <p:grpSpPr>
            <a:xfrm rot="19423048">
              <a:off x="1857036" y="1602377"/>
              <a:ext cx="689756" cy="199505"/>
              <a:chOff x="2030512" y="1160918"/>
              <a:chExt cx="1250920" cy="346230"/>
            </a:xfrm>
          </p:grpSpPr>
          <p:grpSp>
            <p:nvGrpSpPr>
              <p:cNvPr id="42" name="Group 41">
                <a:extLst>
                  <a:ext uri="{FF2B5EF4-FFF2-40B4-BE49-F238E27FC236}">
                    <a16:creationId xmlns:a16="http://schemas.microsoft.com/office/drawing/2014/main" id="{FB970A77-ADF3-9242-8EDA-E6C68D5B9367}"/>
                  </a:ext>
                </a:extLst>
              </p:cNvPr>
              <p:cNvGrpSpPr/>
              <p:nvPr/>
            </p:nvGrpSpPr>
            <p:grpSpPr>
              <a:xfrm rot="19372041">
                <a:off x="2030512" y="1160918"/>
                <a:ext cx="1250920" cy="346230"/>
                <a:chOff x="592288" y="3368332"/>
                <a:chExt cx="3044469" cy="757963"/>
              </a:xfrm>
            </p:grpSpPr>
            <p:sp>
              <p:nvSpPr>
                <p:cNvPr id="44" name="Oval 43">
                  <a:extLst>
                    <a:ext uri="{FF2B5EF4-FFF2-40B4-BE49-F238E27FC236}">
                      <a16:creationId xmlns:a16="http://schemas.microsoft.com/office/drawing/2014/main" id="{B387BC5D-4BF9-4045-A41A-FE24940A0844}"/>
                    </a:ext>
                  </a:extLst>
                </p:cNvPr>
                <p:cNvSpPr/>
                <p:nvPr/>
              </p:nvSpPr>
              <p:spPr>
                <a:xfrm rot="1167522">
                  <a:off x="606100" y="3368332"/>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B45807D-6A1E-4D40-AB5C-85B0C98517E3}"/>
                    </a:ext>
                  </a:extLst>
                </p:cNvPr>
                <p:cNvSpPr/>
                <p:nvPr/>
              </p:nvSpPr>
              <p:spPr>
                <a:xfrm rot="21117143">
                  <a:off x="592288" y="3801900"/>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ED620E7-9368-D541-898C-C30A3658BED3}"/>
                    </a:ext>
                  </a:extLst>
                </p:cNvPr>
                <p:cNvSpPr/>
                <p:nvPr/>
              </p:nvSpPr>
              <p:spPr>
                <a:xfrm rot="21013727">
                  <a:off x="2066226" y="3480463"/>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CBEB1A1-41F0-834A-A9BA-B4106A3BC51E}"/>
                    </a:ext>
                  </a:extLst>
                </p:cNvPr>
                <p:cNvSpPr/>
                <p:nvPr/>
              </p:nvSpPr>
              <p:spPr>
                <a:xfrm rot="1069736">
                  <a:off x="2017986" y="3887187"/>
                  <a:ext cx="1570531" cy="239108"/>
                </a:xfrm>
                <a:prstGeom prst="ellipse">
                  <a:avLst/>
                </a:prstGeom>
                <a:solidFill>
                  <a:srgbClr val="E7C522"/>
                </a:solidFill>
                <a:ln w="19050" cmpd="sng">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Oval 42">
                <a:extLst>
                  <a:ext uri="{FF2B5EF4-FFF2-40B4-BE49-F238E27FC236}">
                    <a16:creationId xmlns:a16="http://schemas.microsoft.com/office/drawing/2014/main" id="{528B8FDF-1AFE-4E45-A26F-E0EFDD1DB054}"/>
                  </a:ext>
                </a:extLst>
              </p:cNvPr>
              <p:cNvSpPr/>
              <p:nvPr/>
            </p:nvSpPr>
            <p:spPr>
              <a:xfrm>
                <a:off x="2587633" y="1284247"/>
                <a:ext cx="132666" cy="12695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D1984A42-B6D5-2944-BB0C-7EEBD553B2DE}"/>
                </a:ext>
              </a:extLst>
            </p:cNvPr>
            <p:cNvSpPr txBox="1"/>
            <p:nvPr/>
          </p:nvSpPr>
          <p:spPr>
            <a:xfrm>
              <a:off x="2954003" y="1776687"/>
              <a:ext cx="999308" cy="338554"/>
            </a:xfrm>
            <a:prstGeom prst="rect">
              <a:avLst/>
            </a:prstGeom>
            <a:noFill/>
          </p:spPr>
          <p:txBody>
            <a:bodyPr wrap="square" rtlCol="0">
              <a:spAutoFit/>
            </a:bodyPr>
            <a:lstStyle/>
            <a:p>
              <a:pPr algn="ctr"/>
              <a:r>
                <a:rPr lang="en-US" sz="800" b="1" dirty="0">
                  <a:solidFill>
                    <a:schemeClr val="accent4">
                      <a:lumMod val="50000"/>
                    </a:schemeClr>
                  </a:solidFill>
                </a:rPr>
                <a:t>Eukaryotic  chromosomes</a:t>
              </a:r>
            </a:p>
          </p:txBody>
        </p:sp>
        <p:sp>
          <p:nvSpPr>
            <p:cNvPr id="37" name="TextBox 36">
              <a:extLst>
                <a:ext uri="{FF2B5EF4-FFF2-40B4-BE49-F238E27FC236}">
                  <a16:creationId xmlns:a16="http://schemas.microsoft.com/office/drawing/2014/main" id="{506972D1-2BFC-1E4D-935D-AF76D53F7EA6}"/>
                </a:ext>
              </a:extLst>
            </p:cNvPr>
            <p:cNvSpPr txBox="1"/>
            <p:nvPr/>
          </p:nvSpPr>
          <p:spPr>
            <a:xfrm>
              <a:off x="4578684" y="3532336"/>
              <a:ext cx="937835" cy="338554"/>
            </a:xfrm>
            <a:prstGeom prst="rect">
              <a:avLst/>
            </a:prstGeom>
            <a:noFill/>
          </p:spPr>
          <p:txBody>
            <a:bodyPr wrap="square" rtlCol="0">
              <a:spAutoFit/>
            </a:bodyPr>
            <a:lstStyle/>
            <a:p>
              <a:pPr algn="ctr"/>
              <a:r>
                <a:rPr lang="en-US" sz="800" b="1" dirty="0">
                  <a:solidFill>
                    <a:schemeClr val="accent6">
                      <a:lumMod val="50000"/>
                    </a:schemeClr>
                  </a:solidFill>
                </a:rPr>
                <a:t>Mitochondrial DNA</a:t>
              </a:r>
            </a:p>
          </p:txBody>
        </p:sp>
        <p:cxnSp>
          <p:nvCxnSpPr>
            <p:cNvPr id="38" name="Straight Connector 37">
              <a:extLst>
                <a:ext uri="{FF2B5EF4-FFF2-40B4-BE49-F238E27FC236}">
                  <a16:creationId xmlns:a16="http://schemas.microsoft.com/office/drawing/2014/main" id="{324D6E0C-F135-8949-9DC5-A189A5D81CC6}"/>
                </a:ext>
              </a:extLst>
            </p:cNvPr>
            <p:cNvCxnSpPr>
              <a:cxnSpLocks/>
            </p:cNvCxnSpPr>
            <p:nvPr/>
          </p:nvCxnSpPr>
          <p:spPr>
            <a:xfrm flipH="1" flipV="1">
              <a:off x="4240478" y="3455857"/>
              <a:ext cx="415173" cy="191200"/>
            </a:xfrm>
            <a:prstGeom prst="line">
              <a:avLst/>
            </a:prstGeom>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C437A2-8341-A94A-BF29-FB6655B3B868}"/>
                </a:ext>
              </a:extLst>
            </p:cNvPr>
            <p:cNvCxnSpPr>
              <a:cxnSpLocks/>
            </p:cNvCxnSpPr>
            <p:nvPr/>
          </p:nvCxnSpPr>
          <p:spPr>
            <a:xfrm flipH="1" flipV="1">
              <a:off x="2767004" y="1935951"/>
              <a:ext cx="338320" cy="61542"/>
            </a:xfrm>
            <a:prstGeom prst="line">
              <a:avLst/>
            </a:prstGeom>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8B8C094-704A-9046-8452-75C811B27F0E}"/>
                </a:ext>
              </a:extLst>
            </p:cNvPr>
            <p:cNvCxnSpPr>
              <a:cxnSpLocks/>
            </p:cNvCxnSpPr>
            <p:nvPr/>
          </p:nvCxnSpPr>
          <p:spPr>
            <a:xfrm flipH="1">
              <a:off x="2824501" y="2052075"/>
              <a:ext cx="284881" cy="219664"/>
            </a:xfrm>
            <a:prstGeom prst="line">
              <a:avLst/>
            </a:prstGeom>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0758B4B-BF07-BC46-80ED-AD446BDF952F}"/>
                </a:ext>
              </a:extLst>
            </p:cNvPr>
            <p:cNvSpPr txBox="1"/>
            <p:nvPr/>
          </p:nvSpPr>
          <p:spPr>
            <a:xfrm>
              <a:off x="4208738" y="1673694"/>
              <a:ext cx="709005" cy="338554"/>
            </a:xfrm>
            <a:prstGeom prst="rect">
              <a:avLst/>
            </a:prstGeom>
            <a:noFill/>
          </p:spPr>
          <p:txBody>
            <a:bodyPr wrap="square" rtlCol="0">
              <a:spAutoFit/>
            </a:bodyPr>
            <a:lstStyle/>
            <a:p>
              <a:pPr algn="ctr"/>
              <a:r>
                <a:rPr lang="en-US" sz="800" b="1" i="1" dirty="0">
                  <a:solidFill>
                    <a:srgbClr val="A5111A"/>
                  </a:solidFill>
                </a:rPr>
                <a:t>Prophage WO DNA</a:t>
              </a:r>
            </a:p>
          </p:txBody>
        </p:sp>
        <p:sp>
          <p:nvSpPr>
            <p:cNvPr id="2" name="Oval 1">
              <a:extLst>
                <a:ext uri="{FF2B5EF4-FFF2-40B4-BE49-F238E27FC236}">
                  <a16:creationId xmlns:a16="http://schemas.microsoft.com/office/drawing/2014/main" id="{4B4262CE-579B-FC48-B735-485C39117C15}"/>
                </a:ext>
              </a:extLst>
            </p:cNvPr>
            <p:cNvSpPr/>
            <p:nvPr/>
          </p:nvSpPr>
          <p:spPr>
            <a:xfrm>
              <a:off x="4888213" y="1487999"/>
              <a:ext cx="684573" cy="685800"/>
            </a:xfrm>
            <a:prstGeom prst="ellipse">
              <a:avLst/>
            </a:prstGeom>
            <a:noFill/>
            <a:ln w="254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E4FBC847-9525-B545-BDD9-47202C401EF7}"/>
                </a:ext>
              </a:extLst>
            </p:cNvPr>
            <p:cNvSpPr/>
            <p:nvPr/>
          </p:nvSpPr>
          <p:spPr>
            <a:xfrm>
              <a:off x="4885501" y="1484165"/>
              <a:ext cx="685800" cy="685800"/>
            </a:xfrm>
            <a:prstGeom prst="arc">
              <a:avLst>
                <a:gd name="adj1" fmla="val 9561082"/>
                <a:gd name="adj2" fmla="val 12220486"/>
              </a:avLst>
            </a:prstGeom>
            <a:ln w="38100" cap="rnd">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Bent-Up Arrow 16">
              <a:extLst>
                <a:ext uri="{FF2B5EF4-FFF2-40B4-BE49-F238E27FC236}">
                  <a16:creationId xmlns:a16="http://schemas.microsoft.com/office/drawing/2014/main" id="{2DD6DECB-787A-5E4A-88A1-490FA7E9300E}"/>
                </a:ext>
              </a:extLst>
            </p:cNvPr>
            <p:cNvSpPr/>
            <p:nvPr/>
          </p:nvSpPr>
          <p:spPr>
            <a:xfrm rot="5400000">
              <a:off x="5707363" y="2109576"/>
              <a:ext cx="157605" cy="262267"/>
            </a:xfrm>
            <a:prstGeom prst="bentUpArrow">
              <a:avLst>
                <a:gd name="adj1" fmla="val 9127"/>
                <a:gd name="adj2" fmla="val 16270"/>
                <a:gd name="adj3" fmla="val 39286"/>
              </a:avLst>
            </a:prstGeom>
            <a:solidFill>
              <a:schemeClr val="bg1">
                <a:lumMod val="50000"/>
              </a:schemeClr>
            </a:solidFill>
            <a:ln>
              <a:noFill/>
            </a:ln>
            <a:scene3d>
              <a:camera prst="orthographicFront">
                <a:rot lat="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6" name="Picture 85">
            <a:extLst>
              <a:ext uri="{FF2B5EF4-FFF2-40B4-BE49-F238E27FC236}">
                <a16:creationId xmlns:a16="http://schemas.microsoft.com/office/drawing/2014/main" id="{7C621D5E-5D3C-3C4D-B586-01D0C6F302C6}"/>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194098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CD5C96-7AD6-9342-A109-3DCE1235767F}"/>
              </a:ext>
            </a:extLst>
          </p:cNvPr>
          <p:cNvSpPr>
            <a:spLocks noGrp="1"/>
          </p:cNvSpPr>
          <p:nvPr>
            <p:ph type="sldNum" sz="quarter" idx="12"/>
          </p:nvPr>
        </p:nvSpPr>
        <p:spPr/>
        <p:txBody>
          <a:bodyPr/>
          <a:lstStyle/>
          <a:p>
            <a:fld id="{B2997967-007C-0549-8AED-2751250887DF}" type="slidenum">
              <a:rPr lang="en-US" smtClean="0"/>
              <a:t>5</a:t>
            </a:fld>
            <a:endParaRPr lang="en-US"/>
          </a:p>
        </p:txBody>
      </p:sp>
      <p:sp>
        <p:nvSpPr>
          <p:cNvPr id="5" name="Rectangle 4">
            <a:extLst>
              <a:ext uri="{FF2B5EF4-FFF2-40B4-BE49-F238E27FC236}">
                <a16:creationId xmlns:a16="http://schemas.microsoft.com/office/drawing/2014/main" id="{8BB8D41C-C1F5-1844-BF3E-6AC5ABB16EBA}"/>
              </a:ext>
            </a:extLst>
          </p:cNvPr>
          <p:cNvSpPr/>
          <p:nvPr/>
        </p:nvSpPr>
        <p:spPr>
          <a:xfrm>
            <a:off x="0" y="324033"/>
            <a:ext cx="7772400" cy="400110"/>
          </a:xfrm>
          <a:prstGeom prst="rect">
            <a:avLst/>
          </a:prstGeom>
        </p:spPr>
        <p:txBody>
          <a:bodyPr wrap="square">
            <a:spAutoFit/>
          </a:bodyPr>
          <a:lstStyle/>
          <a:p>
            <a:pPr algn="ctr" hangingPunct="0"/>
            <a:r>
              <a:rPr lang="en-US" sz="2000" b="1" i="1" dirty="0">
                <a:solidFill>
                  <a:srgbClr val="000000"/>
                </a:solidFill>
                <a:effectLst/>
                <a:ea typeface="Times New Roman" charset="0"/>
              </a:rPr>
              <a:t>Wolbachia</a:t>
            </a:r>
            <a:r>
              <a:rPr lang="en-US" sz="2000" b="1" dirty="0">
                <a:solidFill>
                  <a:srgbClr val="000000"/>
                </a:solidFill>
                <a:effectLst/>
                <a:ea typeface="Times New Roman" charset="0"/>
              </a:rPr>
              <a:t> Localization</a:t>
            </a:r>
          </a:p>
        </p:txBody>
      </p:sp>
      <p:pic>
        <p:nvPicPr>
          <p:cNvPr id="8" name="Picture 7">
            <a:extLst>
              <a:ext uri="{FF2B5EF4-FFF2-40B4-BE49-F238E27FC236}">
                <a16:creationId xmlns:a16="http://schemas.microsoft.com/office/drawing/2014/main" id="{9F2C0D6F-BBB4-DD48-A23E-8816E4033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grpSp>
        <p:nvGrpSpPr>
          <p:cNvPr id="1025" name="Group 1024">
            <a:extLst>
              <a:ext uri="{FF2B5EF4-FFF2-40B4-BE49-F238E27FC236}">
                <a16:creationId xmlns:a16="http://schemas.microsoft.com/office/drawing/2014/main" id="{D87279E4-94B8-C340-AE83-E35C816CA90B}"/>
              </a:ext>
            </a:extLst>
          </p:cNvPr>
          <p:cNvGrpSpPr/>
          <p:nvPr/>
        </p:nvGrpSpPr>
        <p:grpSpPr>
          <a:xfrm>
            <a:off x="879770" y="4858536"/>
            <a:ext cx="6183128" cy="4447402"/>
            <a:chOff x="794633" y="1130359"/>
            <a:chExt cx="6183128" cy="4447402"/>
          </a:xfrm>
        </p:grpSpPr>
        <p:sp>
          <p:nvSpPr>
            <p:cNvPr id="118" name="Rounded Rectangle 117">
              <a:extLst>
                <a:ext uri="{FF2B5EF4-FFF2-40B4-BE49-F238E27FC236}">
                  <a16:creationId xmlns:a16="http://schemas.microsoft.com/office/drawing/2014/main" id="{6025FB16-F5AF-7441-9EA6-F6F50ACCBA12}"/>
                </a:ext>
              </a:extLst>
            </p:cNvPr>
            <p:cNvSpPr/>
            <p:nvPr/>
          </p:nvSpPr>
          <p:spPr>
            <a:xfrm>
              <a:off x="794633" y="1130359"/>
              <a:ext cx="6183128" cy="3742164"/>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6FCA733-7292-2242-99EB-C1BBEE233DCE}"/>
                </a:ext>
              </a:extLst>
            </p:cNvPr>
            <p:cNvSpPr/>
            <p:nvPr/>
          </p:nvSpPr>
          <p:spPr>
            <a:xfrm>
              <a:off x="2721391" y="5127157"/>
              <a:ext cx="2354561" cy="400110"/>
            </a:xfrm>
            <a:prstGeom prst="rect">
              <a:avLst/>
            </a:prstGeom>
          </p:spPr>
          <p:txBody>
            <a:bodyPr wrap="square">
              <a:spAutoFit/>
            </a:bodyPr>
            <a:lstStyle/>
            <a:p>
              <a:pPr algn="ctr"/>
              <a:r>
                <a:rPr lang="en-US" sz="1000" i="1" dirty="0"/>
                <a:t>Image by </a:t>
              </a:r>
              <a:r>
                <a:rPr lang="en-US" sz="1000" i="1" dirty="0" err="1"/>
                <a:t>Daktaridudu</a:t>
              </a:r>
              <a:r>
                <a:rPr lang="en-US" sz="1000" i="1" dirty="0"/>
                <a:t>; available in Wikipedia under CC BY-SA 4.0 license</a:t>
              </a:r>
            </a:p>
          </p:txBody>
        </p:sp>
        <p:grpSp>
          <p:nvGrpSpPr>
            <p:cNvPr id="103" name="Group 102">
              <a:extLst>
                <a:ext uri="{FF2B5EF4-FFF2-40B4-BE49-F238E27FC236}">
                  <a16:creationId xmlns:a16="http://schemas.microsoft.com/office/drawing/2014/main" id="{77F07F58-EA8B-504C-887E-A1B0E8D5F6BF}"/>
                </a:ext>
              </a:extLst>
            </p:cNvPr>
            <p:cNvGrpSpPr/>
            <p:nvPr/>
          </p:nvGrpSpPr>
          <p:grpSpPr>
            <a:xfrm>
              <a:off x="1171407" y="1347536"/>
              <a:ext cx="5589861" cy="3325614"/>
              <a:chOff x="1171407" y="1347536"/>
              <a:chExt cx="5589861" cy="3325614"/>
            </a:xfrm>
          </p:grpSpPr>
          <p:grpSp>
            <p:nvGrpSpPr>
              <p:cNvPr id="87" name="Group 86">
                <a:extLst>
                  <a:ext uri="{FF2B5EF4-FFF2-40B4-BE49-F238E27FC236}">
                    <a16:creationId xmlns:a16="http://schemas.microsoft.com/office/drawing/2014/main" id="{64E7935B-F474-484F-88CB-B4C2C1540B30}"/>
                  </a:ext>
                </a:extLst>
              </p:cNvPr>
              <p:cNvGrpSpPr/>
              <p:nvPr/>
            </p:nvGrpSpPr>
            <p:grpSpPr>
              <a:xfrm>
                <a:off x="1278554" y="1347536"/>
                <a:ext cx="5264503" cy="2930893"/>
                <a:chOff x="1278554" y="1347536"/>
                <a:chExt cx="5264503" cy="2930893"/>
              </a:xfrm>
            </p:grpSpPr>
            <p:pic>
              <p:nvPicPr>
                <p:cNvPr id="1026" name="Picture 2" descr="https://upload.wikimedia.org/wikipedia/commons/thumb/2/2f/Dipteran-fly-structure.jpg/1920px-Dipteran-fly-structure.jpg">
                  <a:extLst>
                    <a:ext uri="{FF2B5EF4-FFF2-40B4-BE49-F238E27FC236}">
                      <a16:creationId xmlns:a16="http://schemas.microsoft.com/office/drawing/2014/main" id="{74D2A00A-DA29-6D4B-B97A-F53D32B75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377" y="1347536"/>
                  <a:ext cx="4805643" cy="2930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E295B1E-AF3D-E440-BEB4-62D4DB36AAC5}"/>
                    </a:ext>
                  </a:extLst>
                </p:cNvPr>
                <p:cNvSpPr/>
                <p:nvPr/>
              </p:nvSpPr>
              <p:spPr>
                <a:xfrm>
                  <a:off x="1722922" y="1347536"/>
                  <a:ext cx="2030931"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3CEDBFC-2BF8-4044-911F-5492EBFDFD38}"/>
                    </a:ext>
                  </a:extLst>
                </p:cNvPr>
                <p:cNvSpPr/>
                <p:nvPr/>
              </p:nvSpPr>
              <p:spPr>
                <a:xfrm>
                  <a:off x="1500738" y="4037797"/>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96E0FB7-672A-0C4F-9389-D77096E79DE2}"/>
                    </a:ext>
                  </a:extLst>
                </p:cNvPr>
                <p:cNvSpPr/>
                <p:nvPr/>
              </p:nvSpPr>
              <p:spPr>
                <a:xfrm>
                  <a:off x="1278554" y="3661859"/>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B45A3C6-880C-8341-A261-FAE69EA18F7A}"/>
                    </a:ext>
                  </a:extLst>
                </p:cNvPr>
                <p:cNvSpPr/>
                <p:nvPr/>
              </p:nvSpPr>
              <p:spPr>
                <a:xfrm>
                  <a:off x="1327418" y="2559407"/>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3AF819D-AAF0-064C-A2CF-345F4212C8B5}"/>
                    </a:ext>
                  </a:extLst>
                </p:cNvPr>
                <p:cNvSpPr/>
                <p:nvPr/>
              </p:nvSpPr>
              <p:spPr>
                <a:xfrm>
                  <a:off x="1835101" y="2154365"/>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D047C98-940C-034A-A359-07A4308B5744}"/>
                    </a:ext>
                  </a:extLst>
                </p:cNvPr>
                <p:cNvSpPr/>
                <p:nvPr/>
              </p:nvSpPr>
              <p:spPr>
                <a:xfrm>
                  <a:off x="2089138" y="1913733"/>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7BBD71B-B900-A74B-80A6-71C89EB92B5D}"/>
                    </a:ext>
                  </a:extLst>
                </p:cNvPr>
                <p:cNvSpPr/>
                <p:nvPr/>
              </p:nvSpPr>
              <p:spPr>
                <a:xfrm>
                  <a:off x="2708917" y="3797165"/>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C996518-20FF-6740-939C-997ECB0DCC8D}"/>
                    </a:ext>
                  </a:extLst>
                </p:cNvPr>
                <p:cNvSpPr/>
                <p:nvPr/>
              </p:nvSpPr>
              <p:spPr>
                <a:xfrm>
                  <a:off x="3655324" y="3713383"/>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F0ADD92C-782A-7B4D-BB76-C9669C781122}"/>
                    </a:ext>
                  </a:extLst>
                </p:cNvPr>
                <p:cNvSpPr/>
                <p:nvPr/>
              </p:nvSpPr>
              <p:spPr>
                <a:xfrm>
                  <a:off x="4424428" y="3833699"/>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CBCDF4D-194E-494E-9A70-6E990AA6AB35}"/>
                    </a:ext>
                  </a:extLst>
                </p:cNvPr>
                <p:cNvSpPr/>
                <p:nvPr/>
              </p:nvSpPr>
              <p:spPr>
                <a:xfrm>
                  <a:off x="5534862" y="3186836"/>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39CF567-77BA-0545-AD13-6D85373B90B6}"/>
                    </a:ext>
                  </a:extLst>
                </p:cNvPr>
                <p:cNvSpPr/>
                <p:nvPr/>
              </p:nvSpPr>
              <p:spPr>
                <a:xfrm>
                  <a:off x="5348657" y="3541543"/>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29536FC-2251-094E-BCDE-395694BF0F93}"/>
                    </a:ext>
                  </a:extLst>
                </p:cNvPr>
                <p:cNvSpPr/>
                <p:nvPr/>
              </p:nvSpPr>
              <p:spPr>
                <a:xfrm>
                  <a:off x="6098690" y="2274681"/>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B17D0C5-4880-BC40-842D-B22688AEE321}"/>
                    </a:ext>
                  </a:extLst>
                </p:cNvPr>
                <p:cNvSpPr/>
                <p:nvPr/>
              </p:nvSpPr>
              <p:spPr>
                <a:xfrm>
                  <a:off x="5856168" y="2026554"/>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DDCE861-EF23-AE45-ADC5-1766D4F6FA58}"/>
                    </a:ext>
                  </a:extLst>
                </p:cNvPr>
                <p:cNvSpPr/>
                <p:nvPr/>
              </p:nvSpPr>
              <p:spPr>
                <a:xfrm>
                  <a:off x="3428470" y="1544511"/>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D03BD2A3-8BD8-D14D-8F25-EF1BF4859056}"/>
                    </a:ext>
                  </a:extLst>
                </p:cNvPr>
                <p:cNvSpPr/>
                <p:nvPr/>
              </p:nvSpPr>
              <p:spPr>
                <a:xfrm>
                  <a:off x="2776829" y="1748866"/>
                  <a:ext cx="444367"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8BB31943-42F6-1E4D-9602-CDD775C90FB3}"/>
                  </a:ext>
                </a:extLst>
              </p:cNvPr>
              <p:cNvSpPr txBox="1"/>
              <p:nvPr/>
            </p:nvSpPr>
            <p:spPr>
              <a:xfrm>
                <a:off x="1171407" y="3637687"/>
                <a:ext cx="829504" cy="400110"/>
              </a:xfrm>
              <a:prstGeom prst="rect">
                <a:avLst/>
              </a:prstGeom>
              <a:noFill/>
            </p:spPr>
            <p:txBody>
              <a:bodyPr wrap="square" rtlCol="0">
                <a:spAutoFit/>
              </a:bodyPr>
              <a:lstStyle/>
              <a:p>
                <a:pPr algn="ctr"/>
                <a:r>
                  <a:rPr lang="en-US" sz="1000" b="1" dirty="0">
                    <a:solidFill>
                      <a:schemeClr val="accent4">
                        <a:lumMod val="75000"/>
                      </a:schemeClr>
                    </a:solidFill>
                  </a:rPr>
                  <a:t>Paired antennae</a:t>
                </a:r>
              </a:p>
            </p:txBody>
          </p:sp>
          <p:sp>
            <p:nvSpPr>
              <p:cNvPr id="88" name="TextBox 87">
                <a:extLst>
                  <a:ext uri="{FF2B5EF4-FFF2-40B4-BE49-F238E27FC236}">
                    <a16:creationId xmlns:a16="http://schemas.microsoft.com/office/drawing/2014/main" id="{8ABD9DAA-3C24-FE48-8D69-DA5D27D065F9}"/>
                  </a:ext>
                </a:extLst>
              </p:cNvPr>
              <p:cNvSpPr txBox="1"/>
              <p:nvPr/>
            </p:nvSpPr>
            <p:spPr>
              <a:xfrm>
                <a:off x="1500737" y="4161417"/>
                <a:ext cx="829504" cy="400110"/>
              </a:xfrm>
              <a:prstGeom prst="rect">
                <a:avLst/>
              </a:prstGeom>
              <a:noFill/>
            </p:spPr>
            <p:txBody>
              <a:bodyPr wrap="square" rtlCol="0">
                <a:spAutoFit/>
              </a:bodyPr>
              <a:lstStyle/>
              <a:p>
                <a:pPr algn="ctr"/>
                <a:r>
                  <a:rPr lang="en-US" sz="1000" b="1" dirty="0">
                    <a:solidFill>
                      <a:schemeClr val="accent4">
                        <a:lumMod val="75000"/>
                      </a:schemeClr>
                    </a:solidFill>
                  </a:rPr>
                  <a:t>Complex mouthparts</a:t>
                </a:r>
              </a:p>
            </p:txBody>
          </p:sp>
          <p:sp>
            <p:nvSpPr>
              <p:cNvPr id="89" name="TextBox 88">
                <a:extLst>
                  <a:ext uri="{FF2B5EF4-FFF2-40B4-BE49-F238E27FC236}">
                    <a16:creationId xmlns:a16="http://schemas.microsoft.com/office/drawing/2014/main" id="{4D2C3C23-6C1B-ED4C-9DED-8FDB54398EDD}"/>
                  </a:ext>
                </a:extLst>
              </p:cNvPr>
              <p:cNvSpPr txBox="1"/>
              <p:nvPr/>
            </p:nvSpPr>
            <p:spPr>
              <a:xfrm>
                <a:off x="1171407" y="2532428"/>
                <a:ext cx="829504" cy="246221"/>
              </a:xfrm>
              <a:prstGeom prst="rect">
                <a:avLst/>
              </a:prstGeom>
              <a:noFill/>
            </p:spPr>
            <p:txBody>
              <a:bodyPr wrap="square" rtlCol="0">
                <a:spAutoFit/>
              </a:bodyPr>
              <a:lstStyle/>
              <a:p>
                <a:pPr algn="ctr"/>
                <a:r>
                  <a:rPr lang="en-US" sz="1000" b="1" dirty="0">
                    <a:solidFill>
                      <a:schemeClr val="accent4">
                        <a:lumMod val="75000"/>
                      </a:schemeClr>
                    </a:solidFill>
                  </a:rPr>
                  <a:t>Head</a:t>
                </a:r>
              </a:p>
            </p:txBody>
          </p:sp>
          <p:sp>
            <p:nvSpPr>
              <p:cNvPr id="104" name="TextBox 103">
                <a:extLst>
                  <a:ext uri="{FF2B5EF4-FFF2-40B4-BE49-F238E27FC236}">
                    <a16:creationId xmlns:a16="http://schemas.microsoft.com/office/drawing/2014/main" id="{F5073F0C-B149-4E4F-BCAE-C24FD904B7BE}"/>
                  </a:ext>
                </a:extLst>
              </p:cNvPr>
              <p:cNvSpPr txBox="1"/>
              <p:nvPr/>
            </p:nvSpPr>
            <p:spPr>
              <a:xfrm>
                <a:off x="1500737" y="2129082"/>
                <a:ext cx="829504" cy="400110"/>
              </a:xfrm>
              <a:prstGeom prst="rect">
                <a:avLst/>
              </a:prstGeom>
              <a:noFill/>
            </p:spPr>
            <p:txBody>
              <a:bodyPr wrap="square" rtlCol="0">
                <a:spAutoFit/>
              </a:bodyPr>
              <a:lstStyle/>
              <a:p>
                <a:pPr algn="ctr"/>
                <a:r>
                  <a:rPr lang="en-US" sz="1000" b="1" dirty="0">
                    <a:solidFill>
                      <a:schemeClr val="accent4">
                        <a:lumMod val="75000"/>
                      </a:schemeClr>
                    </a:solidFill>
                  </a:rPr>
                  <a:t>Compound eye</a:t>
                </a:r>
              </a:p>
            </p:txBody>
          </p:sp>
          <p:sp>
            <p:nvSpPr>
              <p:cNvPr id="105" name="TextBox 104">
                <a:extLst>
                  <a:ext uri="{FF2B5EF4-FFF2-40B4-BE49-F238E27FC236}">
                    <a16:creationId xmlns:a16="http://schemas.microsoft.com/office/drawing/2014/main" id="{B894259B-7BAE-2F4C-B1A9-759938BF745F}"/>
                  </a:ext>
                </a:extLst>
              </p:cNvPr>
              <p:cNvSpPr txBox="1"/>
              <p:nvPr/>
            </p:nvSpPr>
            <p:spPr>
              <a:xfrm>
                <a:off x="1963448" y="1927199"/>
                <a:ext cx="829504" cy="246221"/>
              </a:xfrm>
              <a:prstGeom prst="rect">
                <a:avLst/>
              </a:prstGeom>
              <a:noFill/>
            </p:spPr>
            <p:txBody>
              <a:bodyPr wrap="square" rtlCol="0">
                <a:spAutoFit/>
              </a:bodyPr>
              <a:lstStyle/>
              <a:p>
                <a:pPr algn="ctr"/>
                <a:r>
                  <a:rPr lang="en-US" sz="1000" b="1" dirty="0">
                    <a:solidFill>
                      <a:schemeClr val="accent4">
                        <a:lumMod val="75000"/>
                      </a:schemeClr>
                    </a:solidFill>
                  </a:rPr>
                  <a:t>Thorax</a:t>
                </a:r>
              </a:p>
            </p:txBody>
          </p:sp>
          <p:sp>
            <p:nvSpPr>
              <p:cNvPr id="106" name="TextBox 105">
                <a:extLst>
                  <a:ext uri="{FF2B5EF4-FFF2-40B4-BE49-F238E27FC236}">
                    <a16:creationId xmlns:a16="http://schemas.microsoft.com/office/drawing/2014/main" id="{2180702E-439A-1B43-BCB5-FD8E64D37914}"/>
                  </a:ext>
                </a:extLst>
              </p:cNvPr>
              <p:cNvSpPr txBox="1"/>
              <p:nvPr/>
            </p:nvSpPr>
            <p:spPr>
              <a:xfrm>
                <a:off x="2444820" y="1463874"/>
                <a:ext cx="624882" cy="553998"/>
              </a:xfrm>
              <a:prstGeom prst="rect">
                <a:avLst/>
              </a:prstGeom>
              <a:noFill/>
            </p:spPr>
            <p:txBody>
              <a:bodyPr wrap="square" rtlCol="0">
                <a:spAutoFit/>
              </a:bodyPr>
              <a:lstStyle/>
              <a:p>
                <a:pPr algn="ctr"/>
                <a:r>
                  <a:rPr lang="en-US" sz="1000" b="1" dirty="0">
                    <a:solidFill>
                      <a:schemeClr val="accent4">
                        <a:lumMod val="75000"/>
                      </a:schemeClr>
                    </a:solidFill>
                  </a:rPr>
                  <a:t>Open heart tube</a:t>
                </a:r>
              </a:p>
            </p:txBody>
          </p:sp>
          <p:sp>
            <p:nvSpPr>
              <p:cNvPr id="107" name="TextBox 106">
                <a:extLst>
                  <a:ext uri="{FF2B5EF4-FFF2-40B4-BE49-F238E27FC236}">
                    <a16:creationId xmlns:a16="http://schemas.microsoft.com/office/drawing/2014/main" id="{F5574AC5-EEAB-C840-8C27-1067049917C5}"/>
                  </a:ext>
                </a:extLst>
              </p:cNvPr>
              <p:cNvSpPr txBox="1"/>
              <p:nvPr/>
            </p:nvSpPr>
            <p:spPr>
              <a:xfrm>
                <a:off x="2896019" y="1598511"/>
                <a:ext cx="624882" cy="400110"/>
              </a:xfrm>
              <a:prstGeom prst="rect">
                <a:avLst/>
              </a:prstGeom>
              <a:noFill/>
            </p:spPr>
            <p:txBody>
              <a:bodyPr wrap="square" rtlCol="0">
                <a:spAutoFit/>
              </a:bodyPr>
              <a:lstStyle/>
              <a:p>
                <a:pPr algn="ctr"/>
                <a:r>
                  <a:rPr lang="en-US" sz="1000" b="1" dirty="0">
                    <a:solidFill>
                      <a:schemeClr val="accent4">
                        <a:lumMod val="75000"/>
                      </a:schemeClr>
                    </a:solidFill>
                  </a:rPr>
                  <a:t>Salivary gland</a:t>
                </a:r>
              </a:p>
            </p:txBody>
          </p:sp>
          <p:sp>
            <p:nvSpPr>
              <p:cNvPr id="108" name="TextBox 107">
                <a:extLst>
                  <a:ext uri="{FF2B5EF4-FFF2-40B4-BE49-F238E27FC236}">
                    <a16:creationId xmlns:a16="http://schemas.microsoft.com/office/drawing/2014/main" id="{0FEE006F-1B40-B444-8277-35BB02D4E344}"/>
                  </a:ext>
                </a:extLst>
              </p:cNvPr>
              <p:cNvSpPr txBox="1"/>
              <p:nvPr/>
            </p:nvSpPr>
            <p:spPr>
              <a:xfrm>
                <a:off x="3174433" y="1440434"/>
                <a:ext cx="624882" cy="246221"/>
              </a:xfrm>
              <a:prstGeom prst="rect">
                <a:avLst/>
              </a:prstGeom>
              <a:noFill/>
            </p:spPr>
            <p:txBody>
              <a:bodyPr wrap="square" rtlCol="0">
                <a:spAutoFit/>
              </a:bodyPr>
              <a:lstStyle/>
              <a:p>
                <a:pPr algn="ctr"/>
                <a:r>
                  <a:rPr lang="en-US" sz="1000" b="1" dirty="0">
                    <a:solidFill>
                      <a:schemeClr val="accent4">
                        <a:lumMod val="75000"/>
                      </a:schemeClr>
                    </a:solidFill>
                  </a:rPr>
                  <a:t>Wings</a:t>
                </a:r>
              </a:p>
            </p:txBody>
          </p:sp>
          <p:sp>
            <p:nvSpPr>
              <p:cNvPr id="109" name="TextBox 108">
                <a:extLst>
                  <a:ext uri="{FF2B5EF4-FFF2-40B4-BE49-F238E27FC236}">
                    <a16:creationId xmlns:a16="http://schemas.microsoft.com/office/drawing/2014/main" id="{916031BD-4231-0944-BD43-0392972143B8}"/>
                  </a:ext>
                </a:extLst>
              </p:cNvPr>
              <p:cNvSpPr txBox="1"/>
              <p:nvPr/>
            </p:nvSpPr>
            <p:spPr>
              <a:xfrm>
                <a:off x="3604718" y="1544511"/>
                <a:ext cx="624882" cy="246221"/>
              </a:xfrm>
              <a:prstGeom prst="rect">
                <a:avLst/>
              </a:prstGeom>
              <a:noFill/>
            </p:spPr>
            <p:txBody>
              <a:bodyPr wrap="square" rtlCol="0">
                <a:spAutoFit/>
              </a:bodyPr>
              <a:lstStyle/>
              <a:p>
                <a:pPr algn="ctr"/>
                <a:r>
                  <a:rPr lang="en-US" sz="1000" b="1" dirty="0">
                    <a:solidFill>
                      <a:schemeClr val="accent4">
                        <a:lumMod val="75000"/>
                      </a:schemeClr>
                    </a:solidFill>
                  </a:rPr>
                  <a:t>Halter</a:t>
                </a:r>
              </a:p>
            </p:txBody>
          </p:sp>
          <p:sp>
            <p:nvSpPr>
              <p:cNvPr id="110" name="TextBox 109">
                <a:extLst>
                  <a:ext uri="{FF2B5EF4-FFF2-40B4-BE49-F238E27FC236}">
                    <a16:creationId xmlns:a16="http://schemas.microsoft.com/office/drawing/2014/main" id="{88BA76A7-AF26-9640-98A3-9C25B1C75AE9}"/>
                  </a:ext>
                </a:extLst>
              </p:cNvPr>
              <p:cNvSpPr txBox="1"/>
              <p:nvPr/>
            </p:nvSpPr>
            <p:spPr>
              <a:xfrm>
                <a:off x="5793024" y="1726100"/>
                <a:ext cx="968244" cy="553998"/>
              </a:xfrm>
              <a:prstGeom prst="rect">
                <a:avLst/>
              </a:prstGeom>
              <a:noFill/>
            </p:spPr>
            <p:txBody>
              <a:bodyPr wrap="square" rtlCol="0">
                <a:spAutoFit/>
              </a:bodyPr>
              <a:lstStyle/>
              <a:p>
                <a:pPr algn="ctr"/>
                <a:r>
                  <a:rPr lang="en-US" sz="1000" b="1" dirty="0">
                    <a:solidFill>
                      <a:schemeClr val="accent4">
                        <a:lumMod val="75000"/>
                      </a:schemeClr>
                    </a:solidFill>
                  </a:rPr>
                  <a:t>Excretory (Malpighian) tube</a:t>
                </a:r>
              </a:p>
            </p:txBody>
          </p:sp>
          <p:sp>
            <p:nvSpPr>
              <p:cNvPr id="111" name="TextBox 110">
                <a:extLst>
                  <a:ext uri="{FF2B5EF4-FFF2-40B4-BE49-F238E27FC236}">
                    <a16:creationId xmlns:a16="http://schemas.microsoft.com/office/drawing/2014/main" id="{C20F2314-A480-D549-8803-CA04FCAEEB2F}"/>
                  </a:ext>
                </a:extLst>
              </p:cNvPr>
              <p:cNvSpPr txBox="1"/>
              <p:nvPr/>
            </p:nvSpPr>
            <p:spPr>
              <a:xfrm>
                <a:off x="5787541" y="2289946"/>
                <a:ext cx="968244" cy="246221"/>
              </a:xfrm>
              <a:prstGeom prst="rect">
                <a:avLst/>
              </a:prstGeom>
              <a:noFill/>
            </p:spPr>
            <p:txBody>
              <a:bodyPr wrap="square" rtlCol="0">
                <a:spAutoFit/>
              </a:bodyPr>
              <a:lstStyle/>
              <a:p>
                <a:pPr algn="ctr"/>
                <a:r>
                  <a:rPr lang="en-US" sz="1000" b="1" dirty="0">
                    <a:solidFill>
                      <a:schemeClr val="accent4">
                        <a:lumMod val="75000"/>
                      </a:schemeClr>
                    </a:solidFill>
                  </a:rPr>
                  <a:t>Gut</a:t>
                </a:r>
              </a:p>
            </p:txBody>
          </p:sp>
          <p:sp>
            <p:nvSpPr>
              <p:cNvPr id="112" name="TextBox 111">
                <a:extLst>
                  <a:ext uri="{FF2B5EF4-FFF2-40B4-BE49-F238E27FC236}">
                    <a16:creationId xmlns:a16="http://schemas.microsoft.com/office/drawing/2014/main" id="{6C939E0F-2A33-094A-91E1-3452C637A3FE}"/>
                  </a:ext>
                </a:extLst>
              </p:cNvPr>
              <p:cNvSpPr txBox="1"/>
              <p:nvPr/>
            </p:nvSpPr>
            <p:spPr>
              <a:xfrm>
                <a:off x="5402128" y="3191833"/>
                <a:ext cx="1245577" cy="246221"/>
              </a:xfrm>
              <a:prstGeom prst="rect">
                <a:avLst/>
              </a:prstGeom>
              <a:noFill/>
            </p:spPr>
            <p:txBody>
              <a:bodyPr wrap="square" rtlCol="0">
                <a:spAutoFit/>
              </a:bodyPr>
              <a:lstStyle/>
              <a:p>
                <a:pPr algn="ctr"/>
                <a:r>
                  <a:rPr lang="en-US" sz="1000" b="1" dirty="0">
                    <a:solidFill>
                      <a:schemeClr val="accent2">
                        <a:lumMod val="50000"/>
                      </a:schemeClr>
                    </a:solidFill>
                  </a:rPr>
                  <a:t>Ovary (or Testis)*</a:t>
                </a:r>
              </a:p>
            </p:txBody>
          </p:sp>
          <p:sp>
            <p:nvSpPr>
              <p:cNvPr id="113" name="TextBox 112">
                <a:extLst>
                  <a:ext uri="{FF2B5EF4-FFF2-40B4-BE49-F238E27FC236}">
                    <a16:creationId xmlns:a16="http://schemas.microsoft.com/office/drawing/2014/main" id="{35C8535E-C805-6640-96CD-CA6E794BA611}"/>
                  </a:ext>
                </a:extLst>
              </p:cNvPr>
              <p:cNvSpPr txBox="1"/>
              <p:nvPr/>
            </p:nvSpPr>
            <p:spPr>
              <a:xfrm>
                <a:off x="5222785" y="3535176"/>
                <a:ext cx="875905" cy="246221"/>
              </a:xfrm>
              <a:prstGeom prst="rect">
                <a:avLst/>
              </a:prstGeom>
              <a:noFill/>
            </p:spPr>
            <p:txBody>
              <a:bodyPr wrap="square" rtlCol="0">
                <a:spAutoFit/>
              </a:bodyPr>
              <a:lstStyle/>
              <a:p>
                <a:pPr algn="ctr"/>
                <a:r>
                  <a:rPr lang="en-US" sz="1000" b="1" dirty="0">
                    <a:solidFill>
                      <a:schemeClr val="accent4">
                        <a:lumMod val="75000"/>
                      </a:schemeClr>
                    </a:solidFill>
                  </a:rPr>
                  <a:t>Abdomen</a:t>
                </a:r>
              </a:p>
            </p:txBody>
          </p:sp>
          <p:sp>
            <p:nvSpPr>
              <p:cNvPr id="114" name="TextBox 113">
                <a:extLst>
                  <a:ext uri="{FF2B5EF4-FFF2-40B4-BE49-F238E27FC236}">
                    <a16:creationId xmlns:a16="http://schemas.microsoft.com/office/drawing/2014/main" id="{EA611FA9-599A-AA4C-9B73-57DEA487E661}"/>
                  </a:ext>
                </a:extLst>
              </p:cNvPr>
              <p:cNvSpPr txBox="1"/>
              <p:nvPr/>
            </p:nvSpPr>
            <p:spPr>
              <a:xfrm>
                <a:off x="4244410" y="3797165"/>
                <a:ext cx="875905" cy="246221"/>
              </a:xfrm>
              <a:prstGeom prst="rect">
                <a:avLst/>
              </a:prstGeom>
              <a:noFill/>
            </p:spPr>
            <p:txBody>
              <a:bodyPr wrap="square" rtlCol="0">
                <a:spAutoFit/>
              </a:bodyPr>
              <a:lstStyle/>
              <a:p>
                <a:pPr algn="ctr"/>
                <a:r>
                  <a:rPr lang="en-US" sz="1000" b="1" dirty="0">
                    <a:solidFill>
                      <a:schemeClr val="accent4">
                        <a:lumMod val="75000"/>
                      </a:schemeClr>
                    </a:solidFill>
                  </a:rPr>
                  <a:t>Legs</a:t>
                </a:r>
              </a:p>
            </p:txBody>
          </p:sp>
          <p:sp>
            <p:nvSpPr>
              <p:cNvPr id="115" name="TextBox 114">
                <a:extLst>
                  <a:ext uri="{FF2B5EF4-FFF2-40B4-BE49-F238E27FC236}">
                    <a16:creationId xmlns:a16="http://schemas.microsoft.com/office/drawing/2014/main" id="{055D75B2-6DBB-8F4A-9DBD-EB5414C87D23}"/>
                  </a:ext>
                </a:extLst>
              </p:cNvPr>
              <p:cNvSpPr txBox="1"/>
              <p:nvPr/>
            </p:nvSpPr>
            <p:spPr>
              <a:xfrm>
                <a:off x="3381812" y="3724051"/>
                <a:ext cx="875905" cy="707886"/>
              </a:xfrm>
              <a:prstGeom prst="rect">
                <a:avLst/>
              </a:prstGeom>
              <a:noFill/>
            </p:spPr>
            <p:txBody>
              <a:bodyPr wrap="square" rtlCol="0">
                <a:spAutoFit/>
              </a:bodyPr>
              <a:lstStyle/>
              <a:p>
                <a:pPr algn="ctr"/>
                <a:r>
                  <a:rPr lang="en-US" sz="1000" b="1" dirty="0">
                    <a:solidFill>
                      <a:schemeClr val="accent4">
                        <a:lumMod val="75000"/>
                      </a:schemeClr>
                    </a:solidFill>
                  </a:rPr>
                  <a:t>Thoracic ganglion of nervous system</a:t>
                </a:r>
              </a:p>
            </p:txBody>
          </p:sp>
          <p:sp>
            <p:nvSpPr>
              <p:cNvPr id="116" name="TextBox 115">
                <a:extLst>
                  <a:ext uri="{FF2B5EF4-FFF2-40B4-BE49-F238E27FC236}">
                    <a16:creationId xmlns:a16="http://schemas.microsoft.com/office/drawing/2014/main" id="{88748FEE-8AC6-5E46-9B5B-59261D638514}"/>
                  </a:ext>
                </a:extLst>
              </p:cNvPr>
              <p:cNvSpPr txBox="1"/>
              <p:nvPr/>
            </p:nvSpPr>
            <p:spPr>
              <a:xfrm>
                <a:off x="2530888" y="3811376"/>
                <a:ext cx="875905" cy="861774"/>
              </a:xfrm>
              <a:prstGeom prst="rect">
                <a:avLst/>
              </a:prstGeom>
              <a:noFill/>
            </p:spPr>
            <p:txBody>
              <a:bodyPr wrap="square" rtlCol="0">
                <a:spAutoFit/>
              </a:bodyPr>
              <a:lstStyle/>
              <a:p>
                <a:pPr algn="ctr"/>
                <a:r>
                  <a:rPr lang="en-US" sz="1000" b="1" dirty="0">
                    <a:solidFill>
                      <a:schemeClr val="accent4">
                        <a:lumMod val="75000"/>
                      </a:schemeClr>
                    </a:solidFill>
                  </a:rPr>
                  <a:t>Spiracle opening to respiratory tube (trachea)</a:t>
                </a:r>
              </a:p>
            </p:txBody>
          </p:sp>
        </p:grpSp>
        <p:sp>
          <p:nvSpPr>
            <p:cNvPr id="119" name="Rectangle 118">
              <a:extLst>
                <a:ext uri="{FF2B5EF4-FFF2-40B4-BE49-F238E27FC236}">
                  <a16:creationId xmlns:a16="http://schemas.microsoft.com/office/drawing/2014/main" id="{6E124CFF-7857-9E42-ADE0-A1528F7BB7EA}"/>
                </a:ext>
              </a:extLst>
            </p:cNvPr>
            <p:cNvSpPr/>
            <p:nvPr/>
          </p:nvSpPr>
          <p:spPr>
            <a:xfrm>
              <a:off x="2708917" y="4861163"/>
              <a:ext cx="2367035" cy="716598"/>
            </a:xfrm>
            <a:prstGeom prst="rect">
              <a:avLst/>
            </a:prstGeom>
            <a:solidFill>
              <a:schemeClr val="accent4">
                <a:lumMod val="75000"/>
                <a:alpha val="2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1303099D-A6B0-364E-B97F-951E78D8D1EF}"/>
                </a:ext>
              </a:extLst>
            </p:cNvPr>
            <p:cNvSpPr txBox="1"/>
            <p:nvPr/>
          </p:nvSpPr>
          <p:spPr>
            <a:xfrm>
              <a:off x="2801892" y="4892979"/>
              <a:ext cx="2168610" cy="246221"/>
            </a:xfrm>
            <a:prstGeom prst="rect">
              <a:avLst/>
            </a:prstGeom>
            <a:noFill/>
          </p:spPr>
          <p:txBody>
            <a:bodyPr wrap="square" rtlCol="0">
              <a:spAutoFit/>
            </a:bodyPr>
            <a:lstStyle/>
            <a:p>
              <a:pPr algn="ctr"/>
              <a:r>
                <a:rPr lang="en-US" sz="1000" b="1" dirty="0"/>
                <a:t>Figure 2.3. D</a:t>
              </a:r>
              <a:r>
                <a:rPr lang="en-US" sz="1000" dirty="0"/>
                <a:t>ipteran fly anatomy</a:t>
              </a:r>
            </a:p>
          </p:txBody>
        </p:sp>
        <p:sp>
          <p:nvSpPr>
            <p:cNvPr id="140" name="TextBox 139">
              <a:extLst>
                <a:ext uri="{FF2B5EF4-FFF2-40B4-BE49-F238E27FC236}">
                  <a16:creationId xmlns:a16="http://schemas.microsoft.com/office/drawing/2014/main" id="{68EA44F6-C9E6-9D47-8478-767FE5372C45}"/>
                </a:ext>
              </a:extLst>
            </p:cNvPr>
            <p:cNvSpPr txBox="1"/>
            <p:nvPr/>
          </p:nvSpPr>
          <p:spPr>
            <a:xfrm>
              <a:off x="5439740" y="4064890"/>
              <a:ext cx="1077808" cy="461665"/>
            </a:xfrm>
            <a:prstGeom prst="rect">
              <a:avLst/>
            </a:prstGeom>
            <a:noFill/>
          </p:spPr>
          <p:txBody>
            <a:bodyPr wrap="square" rtlCol="0">
              <a:spAutoFit/>
            </a:bodyPr>
            <a:lstStyle/>
            <a:p>
              <a:pPr algn="ctr"/>
              <a:r>
                <a:rPr lang="en-US" sz="1200" b="1" i="1" dirty="0">
                  <a:solidFill>
                    <a:schemeClr val="accent2">
                      <a:lumMod val="50000"/>
                    </a:schemeClr>
                  </a:solidFill>
                </a:rPr>
                <a:t>* Wolbachia-</a:t>
              </a:r>
              <a:r>
                <a:rPr lang="en-US" sz="1200" b="1" dirty="0">
                  <a:solidFill>
                    <a:schemeClr val="accent2">
                      <a:lumMod val="50000"/>
                    </a:schemeClr>
                  </a:solidFill>
                </a:rPr>
                <a:t>enriched </a:t>
              </a:r>
            </a:p>
          </p:txBody>
        </p:sp>
      </p:grpSp>
      <p:sp>
        <p:nvSpPr>
          <p:cNvPr id="145" name="Rectangle 144">
            <a:extLst>
              <a:ext uri="{FF2B5EF4-FFF2-40B4-BE49-F238E27FC236}">
                <a16:creationId xmlns:a16="http://schemas.microsoft.com/office/drawing/2014/main" id="{2B8978F4-EE7B-FC40-8986-BBA25E8D1777}"/>
              </a:ext>
            </a:extLst>
          </p:cNvPr>
          <p:cNvSpPr/>
          <p:nvPr/>
        </p:nvSpPr>
        <p:spPr>
          <a:xfrm>
            <a:off x="879770" y="1185039"/>
            <a:ext cx="5940097" cy="3647152"/>
          </a:xfrm>
          <a:prstGeom prst="rect">
            <a:avLst/>
          </a:prstGeom>
        </p:spPr>
        <p:txBody>
          <a:bodyPr wrap="square">
            <a:spAutoFit/>
          </a:bodyPr>
          <a:lstStyle/>
          <a:p>
            <a:pPr algn="just"/>
            <a:r>
              <a:rPr lang="en-US" sz="1100" dirty="0"/>
              <a:t>In most cases, whole body DNA extractions are sufficient to obtain </a:t>
            </a:r>
            <a:r>
              <a:rPr lang="en-US" sz="1100" i="1" dirty="0"/>
              <a:t>Wolbachia</a:t>
            </a:r>
            <a:r>
              <a:rPr lang="en-US" sz="1100" dirty="0"/>
              <a:t> DNA. If a specimen is particularly large and/or has a tough exoskeleton, abdominal dissections are recommended. A general rule of thumb is to dissect specimens that are larger than a grain of rice, such as a fruit fly, small ant, or mosquito. Because </a:t>
            </a:r>
            <a:r>
              <a:rPr lang="en-US" sz="1100" i="1" dirty="0"/>
              <a:t>Wolbachia</a:t>
            </a:r>
            <a:r>
              <a:rPr lang="en-US" sz="1100" dirty="0"/>
              <a:t> is maternally transmitted, it is commonly localized in the reproductive organs (ovaries and testes); however, increasing studies have also detected the symbiont in somatic, non-reproductive tissue. For the purpose of this lab activity, we recommend dissecting the reproductive areas. Make sure the arthropod is not still alive; freezing overnight and/or preserving in alcohol should be done prior to dissections and DNA extraction.</a:t>
            </a:r>
          </a:p>
          <a:p>
            <a:pPr algn="just"/>
            <a:endParaRPr lang="en-US" sz="1100" dirty="0"/>
          </a:p>
          <a:p>
            <a:pPr algn="just"/>
            <a:r>
              <a:rPr lang="en-US" sz="1100" b="1" dirty="0"/>
              <a:t>General guidelines for </a:t>
            </a:r>
            <a:r>
              <a:rPr lang="en-US" sz="1100" b="1" i="1" dirty="0"/>
              <a:t>Wolbachia </a:t>
            </a:r>
            <a:r>
              <a:rPr lang="en-US" sz="1100" b="1" dirty="0"/>
              <a:t>DNA extractions:</a:t>
            </a:r>
          </a:p>
          <a:p>
            <a:pPr marL="738012" lvl="1" indent="-228600" algn="just">
              <a:buFont typeface="+mj-lt"/>
              <a:buAutoNum type="arabicPeriod"/>
            </a:pPr>
            <a:r>
              <a:rPr lang="en-US" sz="1100" i="1" dirty="0"/>
              <a:t>Small arthropods: </a:t>
            </a:r>
            <a:r>
              <a:rPr lang="en-US" sz="1100" dirty="0"/>
              <a:t>If the specimen is about the size of a fruit fly or small ant (~2 mm), extract DNA from the entire body.</a:t>
            </a:r>
          </a:p>
          <a:p>
            <a:pPr marL="738012" lvl="1" indent="-228600" algn="just">
              <a:buFont typeface="+mj-lt"/>
              <a:buAutoNum type="arabicPeriod"/>
            </a:pPr>
            <a:r>
              <a:rPr lang="en-US" sz="1100" i="1" dirty="0"/>
              <a:t>Large arthropods: </a:t>
            </a:r>
            <a:r>
              <a:rPr lang="en-US" sz="1100" dirty="0"/>
              <a:t>If the specimen is larger than ~2 mm, use a scalpel or razor blade to  cut off the abdomen. In many cases, such as grasshoppers and cockroaches, the abdomen may still be larger than 2 mm. If so, use the scalpel to extract a portion of the abdomen most likely to contain reproductive tissue. The anatomy of a Dipteran fly is shown below for reference (Figure 2.3). It is recommended to research the anatomy of each arthropod prior to dissections. </a:t>
            </a:r>
          </a:p>
          <a:p>
            <a:pPr marL="738012" lvl="1" indent="-228600" algn="just">
              <a:buFont typeface="+mj-lt"/>
              <a:buAutoNum type="arabicPeriod"/>
            </a:pPr>
            <a:r>
              <a:rPr lang="en-US" sz="1100" i="1" dirty="0"/>
              <a:t>Tough arthropods: </a:t>
            </a:r>
            <a:r>
              <a:rPr lang="en-US" sz="1100" dirty="0"/>
              <a:t>If the specimen has a particularly tough exoskeleton, such as a tick, use a scalpel or razor blade to carefully cut open the abdomen and expose internal organs. This will ensure that the cell lysis buffer has access to reproductive tissues. </a:t>
            </a:r>
          </a:p>
        </p:txBody>
      </p:sp>
      <p:sp>
        <p:nvSpPr>
          <p:cNvPr id="48" name="Rectangle 47">
            <a:extLst>
              <a:ext uri="{FF2B5EF4-FFF2-40B4-BE49-F238E27FC236}">
                <a16:creationId xmlns:a16="http://schemas.microsoft.com/office/drawing/2014/main" id="{526B7540-9E8E-EA42-ABB3-B42E1B4B7F98}"/>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49" name="Rectangle 48">
            <a:extLst>
              <a:ext uri="{FF2B5EF4-FFF2-40B4-BE49-F238E27FC236}">
                <a16:creationId xmlns:a16="http://schemas.microsoft.com/office/drawing/2014/main" id="{4D3F9F28-16C6-2046-A968-3D8DD3579ABB}"/>
              </a:ext>
            </a:extLst>
          </p:cNvPr>
          <p:cNvSpPr/>
          <p:nvPr/>
        </p:nvSpPr>
        <p:spPr>
          <a:xfrm>
            <a:off x="5504165" y="7750124"/>
            <a:ext cx="1077808" cy="547549"/>
          </a:xfrm>
          <a:prstGeom prst="rect">
            <a:avLst/>
          </a:prstGeom>
          <a:solidFill>
            <a:schemeClr val="accent4">
              <a:lumMod val="75000"/>
              <a:alpha val="2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BF6287E6-6705-5742-9240-1D3A465B5B9F}"/>
              </a:ext>
            </a:extLst>
          </p:cNvPr>
          <p:cNvPicPr>
            <a:picLocks noChangeAspect="1"/>
          </p:cNvPicPr>
          <p:nvPr/>
        </p:nvPicPr>
        <p:blipFill rotWithShape="1">
          <a:blip r:embed="rId4"/>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155933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84108-B125-464E-BEB6-E0BE23ACD90E}"/>
              </a:ext>
            </a:extLst>
          </p:cNvPr>
          <p:cNvSpPr/>
          <p:nvPr/>
        </p:nvSpPr>
        <p:spPr>
          <a:xfrm>
            <a:off x="879771" y="949631"/>
            <a:ext cx="5940097" cy="6709529"/>
          </a:xfrm>
          <a:prstGeom prst="rect">
            <a:avLst/>
          </a:prstGeom>
        </p:spPr>
        <p:txBody>
          <a:bodyPr wrap="square">
            <a:spAutoFit/>
          </a:bodyPr>
          <a:lstStyle/>
          <a:p>
            <a:endParaRPr lang="en-US" sz="1200" b="1" dirty="0">
              <a:cs typeface="Times New Roman"/>
            </a:endParaRPr>
          </a:p>
          <a:p>
            <a:pPr algn="just"/>
            <a:r>
              <a:rPr lang="en-US" sz="1100" dirty="0">
                <a:cs typeface="Times New Roman" panose="02020603050405020304" pitchFamily="18" charset="0"/>
              </a:rPr>
              <a:t>This DNA extraction protocol is based on a widely used cell lysis technique described in Edwards et al., 1991 (below). The purpose of each step is outlined below.</a:t>
            </a:r>
          </a:p>
          <a:p>
            <a:pPr algn="just"/>
            <a:endParaRPr lang="en-US" sz="1100" i="1" dirty="0">
              <a:cs typeface="Times New Roman" panose="02020603050405020304" pitchFamily="18" charset="0"/>
            </a:endParaRPr>
          </a:p>
          <a:p>
            <a:pPr algn="just"/>
            <a:r>
              <a:rPr lang="en-US" sz="1100" b="1" i="1" dirty="0">
                <a:cs typeface="Times New Roman" panose="02020603050405020304" pitchFamily="18" charset="0"/>
              </a:rPr>
              <a:t>Sample Preparation</a:t>
            </a:r>
          </a:p>
          <a:p>
            <a:pPr lvl="1" algn="just"/>
            <a:r>
              <a:rPr lang="en-US" sz="1100" dirty="0">
                <a:cs typeface="Times New Roman" panose="02020603050405020304" pitchFamily="18" charset="0"/>
              </a:rPr>
              <a:t>Each specimen will be rinsed with water to remove alcohol preservative. If larger than a fruit fly, the abdomen will be dissected to obtain the reproductive tissues. If the specimen contains a particularly tough exoskeleton, abdominal tissue can be exposed using a scalpel or razor blade.</a:t>
            </a:r>
          </a:p>
          <a:p>
            <a:pPr lvl="1" algn="just"/>
            <a:endParaRPr lang="en-US" sz="1100" dirty="0">
              <a:cs typeface="Times New Roman" panose="02020603050405020304" pitchFamily="18" charset="0"/>
            </a:endParaRPr>
          </a:p>
          <a:p>
            <a:pPr algn="just"/>
            <a:r>
              <a:rPr lang="en-US" sz="1100" b="1" i="1" dirty="0">
                <a:cs typeface="Times New Roman" panose="02020603050405020304" pitchFamily="18" charset="0"/>
              </a:rPr>
              <a:t>Cell Lysis</a:t>
            </a:r>
          </a:p>
          <a:p>
            <a:pPr lvl="1" algn="just"/>
            <a:r>
              <a:rPr lang="en-US" sz="1100" dirty="0">
                <a:cs typeface="Times New Roman" panose="02020603050405020304" pitchFamily="18" charset="0"/>
              </a:rPr>
              <a:t>Each specimen will be macerated in a cell lysis solution, called Edwards Buffer, to break open the cellular and nuclear membranes. As a result, DNA is exposed to proteases, such as nucleases, in the host tissue. Therefore, the cell lysis buffer contains the following components to both lyse the cell and inhibit proteases:</a:t>
            </a:r>
          </a:p>
          <a:p>
            <a:pPr marL="1190274" lvl="2" indent="-171450" algn="just">
              <a:buFont typeface="Arial" panose="020B0604020202020204" pitchFamily="34" charset="0"/>
              <a:buChar char="•"/>
            </a:pPr>
            <a:r>
              <a:rPr lang="en-US" sz="1100" b="1" dirty="0">
                <a:cs typeface="Times New Roman" panose="02020603050405020304" pitchFamily="18" charset="0"/>
              </a:rPr>
              <a:t>EDTA </a:t>
            </a:r>
            <a:r>
              <a:rPr lang="en-US" sz="1100" dirty="0">
                <a:cs typeface="Times New Roman" panose="02020603050405020304" pitchFamily="18" charset="0"/>
              </a:rPr>
              <a:t>– Destabilizes the cell membrane; inhibits nuclease activity</a:t>
            </a:r>
          </a:p>
          <a:p>
            <a:pPr marL="1190274" lvl="2" indent="-171450" algn="just">
              <a:buFont typeface="Arial" panose="020B0604020202020204" pitchFamily="34" charset="0"/>
              <a:buChar char="•"/>
            </a:pPr>
            <a:r>
              <a:rPr lang="en-US" sz="1100" b="1" dirty="0">
                <a:cs typeface="Times New Roman" panose="02020603050405020304" pitchFamily="18" charset="0"/>
              </a:rPr>
              <a:t>SDS </a:t>
            </a:r>
            <a:r>
              <a:rPr lang="en-US" sz="1100" dirty="0">
                <a:cs typeface="Times New Roman" panose="02020603050405020304" pitchFamily="18" charset="0"/>
              </a:rPr>
              <a:t>– Disrupts membranes and denatures proteins</a:t>
            </a:r>
          </a:p>
          <a:p>
            <a:pPr marL="1190274" lvl="2" indent="-171450" algn="just">
              <a:buFont typeface="Arial" panose="020B0604020202020204" pitchFamily="34" charset="0"/>
              <a:buChar char="•"/>
            </a:pPr>
            <a:r>
              <a:rPr lang="en-US" sz="1100" b="1" dirty="0" err="1">
                <a:cs typeface="Times New Roman" panose="02020603050405020304" pitchFamily="18" charset="0"/>
              </a:rPr>
              <a:t>NaCl</a:t>
            </a:r>
            <a:r>
              <a:rPr lang="en-US" sz="1100" i="1" dirty="0">
                <a:cs typeface="Times New Roman" panose="02020603050405020304" pitchFamily="18" charset="0"/>
              </a:rPr>
              <a:t> </a:t>
            </a:r>
            <a:r>
              <a:rPr lang="en-US" sz="1100" dirty="0">
                <a:cs typeface="Times New Roman" panose="02020603050405020304" pitchFamily="18" charset="0"/>
              </a:rPr>
              <a:t>–  Removes proteins from DNA; keeps proteins and SDS solubilized to avoid co-precipitation with DNA </a:t>
            </a:r>
          </a:p>
          <a:p>
            <a:pPr marL="1190274" lvl="2" indent="-171450" algn="just">
              <a:buFont typeface="Arial" panose="020B0604020202020204" pitchFamily="34" charset="0"/>
              <a:buChar char="•"/>
            </a:pPr>
            <a:r>
              <a:rPr lang="en-US" sz="1100" b="1" dirty="0">
                <a:cs typeface="Times New Roman" panose="02020603050405020304" pitchFamily="18" charset="0"/>
              </a:rPr>
              <a:t>Tris </a:t>
            </a:r>
            <a:r>
              <a:rPr lang="en-US" sz="1100" dirty="0">
                <a:cs typeface="Times New Roman" panose="02020603050405020304" pitchFamily="18" charset="0"/>
              </a:rPr>
              <a:t>– Maintains pH of the lysis buffer; aids in membrane destabilization</a:t>
            </a:r>
          </a:p>
          <a:p>
            <a:pPr algn="just"/>
            <a:endParaRPr lang="en-US" sz="1100" b="1" dirty="0">
              <a:cs typeface="Times New Roman"/>
            </a:endParaRPr>
          </a:p>
          <a:p>
            <a:pPr algn="just"/>
            <a:r>
              <a:rPr lang="en-US" sz="1100" b="1" i="1" dirty="0">
                <a:cs typeface="Times New Roman"/>
              </a:rPr>
              <a:t>Cellular Debris Removal</a:t>
            </a:r>
          </a:p>
          <a:p>
            <a:pPr lvl="1" algn="just"/>
            <a:r>
              <a:rPr lang="en-US" sz="1100" dirty="0">
                <a:cs typeface="Times New Roman"/>
              </a:rPr>
              <a:t>In order to obtain purified DNA, cellular debris will be removed via centrifugation. At this point, the DNA is solubilized in lysis buffer and will remain in the supernatant.</a:t>
            </a:r>
          </a:p>
          <a:p>
            <a:pPr algn="just"/>
            <a:endParaRPr lang="en-US" sz="1100" dirty="0">
              <a:cs typeface="Times New Roman"/>
            </a:endParaRPr>
          </a:p>
          <a:p>
            <a:pPr algn="just"/>
            <a:r>
              <a:rPr lang="en-US" sz="1100" b="1" i="1" dirty="0">
                <a:cs typeface="Times New Roman"/>
              </a:rPr>
              <a:t>DNA Precipitation &amp; Purification</a:t>
            </a:r>
          </a:p>
          <a:p>
            <a:pPr lvl="1" algn="just"/>
            <a:r>
              <a:rPr lang="en-US" sz="1100" dirty="0">
                <a:cs typeface="Times New Roman"/>
              </a:rPr>
              <a:t>This protocol includes both an isopropanol precipitation and ethanol wash. Cold isopropanol will precipitate the DNA quickly while an ethanol wash will displace excess salts and other alcohol soluble biomolecules. The ethanol wash will also decrease the time needed to air dry the DNA pellet. Prior to elution, it is important to remove both isopropanol and ethanol because they can interfere with PCR reactions.</a:t>
            </a:r>
            <a:endParaRPr lang="en-US" sz="1100" b="1" i="1" dirty="0">
              <a:cs typeface="Times New Roman"/>
            </a:endParaRPr>
          </a:p>
          <a:p>
            <a:pPr lvl="1" algn="just"/>
            <a:endParaRPr lang="en-US" sz="1100" dirty="0">
              <a:cs typeface="Times New Roman"/>
            </a:endParaRPr>
          </a:p>
          <a:p>
            <a:pPr algn="just"/>
            <a:r>
              <a:rPr lang="en-US" sz="1100" b="1" i="1" dirty="0">
                <a:cs typeface="Times New Roman"/>
              </a:rPr>
              <a:t>DNA Elution</a:t>
            </a:r>
          </a:p>
          <a:p>
            <a:pPr lvl="1" algn="just"/>
            <a:r>
              <a:rPr lang="en-US" sz="1100" dirty="0">
                <a:cs typeface="Times New Roman"/>
              </a:rPr>
              <a:t>The DNA elution buffer will solubilize genomic DNA and protect it from degradation. For most laboratory assays, including PCR, a TE-based buffer is preferred over water because it solubilizes DNA more rapidly and protects against (</a:t>
            </a:r>
            <a:r>
              <a:rPr lang="en-US" sz="1100" dirty="0" err="1">
                <a:cs typeface="Times New Roman"/>
              </a:rPr>
              <a:t>i</a:t>
            </a:r>
            <a:r>
              <a:rPr lang="en-US" sz="1100" dirty="0">
                <a:cs typeface="Times New Roman"/>
              </a:rPr>
              <a:t>) multiple freeze-thaw cycles and (ii) nucleases. Because TE contains EDTA, however, it may inhibit downstream Sanger sequencing. Therefore, PCR products intended for DNA sequencing reactions should be suspended in nuclease-free water.</a:t>
            </a:r>
          </a:p>
        </p:txBody>
      </p:sp>
      <p:sp>
        <p:nvSpPr>
          <p:cNvPr id="18" name="Rectangle 17">
            <a:extLst>
              <a:ext uri="{FF2B5EF4-FFF2-40B4-BE49-F238E27FC236}">
                <a16:creationId xmlns:a16="http://schemas.microsoft.com/office/drawing/2014/main" id="{F7A4E009-E55D-F14F-9BF2-A777BEFB6CD0}"/>
              </a:ext>
            </a:extLst>
          </p:cNvPr>
          <p:cNvSpPr/>
          <p:nvPr/>
        </p:nvSpPr>
        <p:spPr>
          <a:xfrm>
            <a:off x="-1" y="324033"/>
            <a:ext cx="7772400" cy="400110"/>
          </a:xfrm>
          <a:prstGeom prst="rect">
            <a:avLst/>
          </a:prstGeom>
        </p:spPr>
        <p:txBody>
          <a:bodyPr wrap="square">
            <a:spAutoFit/>
          </a:bodyPr>
          <a:lstStyle/>
          <a:p>
            <a:pPr algn="ctr" hangingPunct="0"/>
            <a:r>
              <a:rPr lang="en-US" sz="2000" b="1" dirty="0">
                <a:solidFill>
                  <a:srgbClr val="000000"/>
                </a:solidFill>
                <a:ea typeface="Times New Roman" charset="0"/>
              </a:rPr>
              <a:t>Technical</a:t>
            </a:r>
            <a:r>
              <a:rPr lang="en-US" sz="2000" b="1" dirty="0">
                <a:solidFill>
                  <a:srgbClr val="000000"/>
                </a:solidFill>
                <a:effectLst/>
                <a:ea typeface="Times New Roman" charset="0"/>
              </a:rPr>
              <a:t> Overview</a:t>
            </a:r>
          </a:p>
        </p:txBody>
      </p:sp>
      <p:sp>
        <p:nvSpPr>
          <p:cNvPr id="3" name="Slide Number Placeholder 2">
            <a:extLst>
              <a:ext uri="{FF2B5EF4-FFF2-40B4-BE49-F238E27FC236}">
                <a16:creationId xmlns:a16="http://schemas.microsoft.com/office/drawing/2014/main" id="{6561A83F-DAFE-DF42-A2A7-EB214BD3E2F3}"/>
              </a:ext>
            </a:extLst>
          </p:cNvPr>
          <p:cNvSpPr>
            <a:spLocks noGrp="1"/>
          </p:cNvSpPr>
          <p:nvPr>
            <p:ph type="sldNum" sz="quarter" idx="12"/>
          </p:nvPr>
        </p:nvSpPr>
        <p:spPr/>
        <p:txBody>
          <a:bodyPr/>
          <a:lstStyle/>
          <a:p>
            <a:fld id="{B2997967-007C-0549-8AED-2751250887DF}" type="slidenum">
              <a:rPr lang="en-US" smtClean="0"/>
              <a:t>6</a:t>
            </a:fld>
            <a:endParaRPr lang="en-US"/>
          </a:p>
        </p:txBody>
      </p:sp>
      <p:pic>
        <p:nvPicPr>
          <p:cNvPr id="8" name="Picture 7">
            <a:extLst>
              <a:ext uri="{FF2B5EF4-FFF2-40B4-BE49-F238E27FC236}">
                <a16:creationId xmlns:a16="http://schemas.microsoft.com/office/drawing/2014/main" id="{C0908C43-F9AC-1548-999C-979364E35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 name="Rectangle 1">
            <a:extLst>
              <a:ext uri="{FF2B5EF4-FFF2-40B4-BE49-F238E27FC236}">
                <a16:creationId xmlns:a16="http://schemas.microsoft.com/office/drawing/2014/main" id="{27266234-F2F9-4F43-8C57-0F4C97CAC009}"/>
              </a:ext>
            </a:extLst>
          </p:cNvPr>
          <p:cNvSpPr/>
          <p:nvPr/>
        </p:nvSpPr>
        <p:spPr>
          <a:xfrm>
            <a:off x="879770" y="8116269"/>
            <a:ext cx="5940097" cy="600164"/>
          </a:xfrm>
          <a:prstGeom prst="rect">
            <a:avLst/>
          </a:prstGeom>
        </p:spPr>
        <p:txBody>
          <a:bodyPr wrap="square">
            <a:spAutoFit/>
          </a:bodyPr>
          <a:lstStyle/>
          <a:p>
            <a:pPr algn="just"/>
            <a:r>
              <a:rPr lang="en-US" sz="1100" b="1" dirty="0">
                <a:cs typeface="Times New Roman" panose="02020603050405020304" pitchFamily="18" charset="0"/>
              </a:rPr>
              <a:t>Reference</a:t>
            </a:r>
          </a:p>
          <a:p>
            <a:pPr lvl="1" algn="just"/>
            <a:r>
              <a:rPr lang="en-US" sz="1100" dirty="0">
                <a:cs typeface="Times New Roman" panose="02020603050405020304" pitchFamily="18" charset="0"/>
              </a:rPr>
              <a:t>Edwards, K., Johnstone, C. &amp; Thompson, C. A simple and rapid method for the preparation of plant genomic DNA for PCR analysis. </a:t>
            </a:r>
            <a:r>
              <a:rPr lang="en-US" sz="1100" i="1" dirty="0">
                <a:cs typeface="Times New Roman" panose="02020603050405020304" pitchFamily="18" charset="0"/>
              </a:rPr>
              <a:t>Nucleic Acids Research </a:t>
            </a:r>
            <a:r>
              <a:rPr lang="en-US" sz="1100" b="1" dirty="0">
                <a:cs typeface="Times New Roman" panose="02020603050405020304" pitchFamily="18" charset="0"/>
              </a:rPr>
              <a:t>19</a:t>
            </a:r>
            <a:r>
              <a:rPr lang="en-US" sz="1100" dirty="0">
                <a:cs typeface="Times New Roman" panose="02020603050405020304" pitchFamily="18" charset="0"/>
              </a:rPr>
              <a:t>, 1349 (1991).</a:t>
            </a:r>
          </a:p>
        </p:txBody>
      </p:sp>
      <p:sp>
        <p:nvSpPr>
          <p:cNvPr id="10" name="Rectangle 9">
            <a:extLst>
              <a:ext uri="{FF2B5EF4-FFF2-40B4-BE49-F238E27FC236}">
                <a16:creationId xmlns:a16="http://schemas.microsoft.com/office/drawing/2014/main" id="{B7A1C8D6-8E27-2F42-9CDC-2B398E17B763}"/>
              </a:ext>
            </a:extLst>
          </p:cNvPr>
          <p:cNvSpPr/>
          <p:nvPr/>
        </p:nvSpPr>
        <p:spPr>
          <a:xfrm>
            <a:off x="879770" y="8077769"/>
            <a:ext cx="5940097" cy="716598"/>
          </a:xfrm>
          <a:prstGeom prst="rect">
            <a:avLst/>
          </a:prstGeom>
          <a:solidFill>
            <a:schemeClr val="bg1">
              <a:lumMod val="75000"/>
              <a:alpha val="20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429B00-17F2-AB4B-A161-459D607A40B9}"/>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12" name="Picture 11">
            <a:extLst>
              <a:ext uri="{FF2B5EF4-FFF2-40B4-BE49-F238E27FC236}">
                <a16:creationId xmlns:a16="http://schemas.microsoft.com/office/drawing/2014/main" id="{C5552E2D-E40A-6644-9406-E49824B99AAD}"/>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313797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84108-B125-464E-BEB6-E0BE23ACD90E}"/>
              </a:ext>
            </a:extLst>
          </p:cNvPr>
          <p:cNvSpPr/>
          <p:nvPr/>
        </p:nvSpPr>
        <p:spPr>
          <a:xfrm>
            <a:off x="879771" y="949631"/>
            <a:ext cx="5940097" cy="7894469"/>
          </a:xfrm>
          <a:prstGeom prst="rect">
            <a:avLst/>
          </a:prstGeom>
        </p:spPr>
        <p:txBody>
          <a:bodyPr wrap="square">
            <a:spAutoFit/>
          </a:bodyPr>
          <a:lstStyle/>
          <a:p>
            <a:endParaRPr lang="en-US" sz="1200" dirty="0">
              <a:cs typeface="Times New Roman"/>
            </a:endParaRPr>
          </a:p>
          <a:p>
            <a:pPr algn="just"/>
            <a:r>
              <a:rPr lang="en-US" sz="1100" b="1" dirty="0">
                <a:cs typeface="Times New Roman" panose="02020603050405020304" pitchFamily="18" charset="0"/>
              </a:rPr>
              <a:t>Read through the entire protocol and answer the questions below.</a:t>
            </a:r>
          </a:p>
          <a:p>
            <a:pPr algn="just"/>
            <a:endParaRPr lang="en-US" sz="1100" b="1" i="1" dirty="0">
              <a:cs typeface="Times New Roman" panose="02020603050405020304" pitchFamily="18" charset="0"/>
            </a:endParaRPr>
          </a:p>
          <a:p>
            <a:pPr marL="228600" indent="-228600" algn="just">
              <a:buAutoNum type="arabicPeriod"/>
            </a:pPr>
            <a:r>
              <a:rPr lang="en-US" sz="1100" dirty="0">
                <a:cs typeface="Times New Roman" panose="02020603050405020304" pitchFamily="18" charset="0"/>
              </a:rPr>
              <a:t>Based on your knowledge of DNA structure, what is the complementary strand of this DNA sequence?</a:t>
            </a:r>
          </a:p>
          <a:p>
            <a:pPr lvl="1" algn="just"/>
            <a:endParaRPr lang="en-US" sz="1100" b="1" dirty="0">
              <a:cs typeface="Times New Roman" panose="02020603050405020304" pitchFamily="18" charset="0"/>
            </a:endParaRPr>
          </a:p>
          <a:p>
            <a:pPr lvl="1" algn="just"/>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marL="228600" indent="-228600" algn="just">
              <a:buFont typeface="+mj-lt"/>
              <a:buAutoNum type="arabicPeriod" startAt="2"/>
            </a:pPr>
            <a:r>
              <a:rPr lang="en-US" sz="1100" dirty="0">
                <a:cs typeface="Times New Roman" panose="02020603050405020304" pitchFamily="18" charset="0"/>
              </a:rPr>
              <a:t> Is it possible for your DNA extraction to contain only Wolbachia DNA? Explain why or why not.</a:t>
            </a:r>
          </a:p>
          <a:p>
            <a:pPr marL="228600" indent="-228600" algn="just">
              <a:buAutoNum type="arabicPeriod" startAt="2"/>
            </a:pPr>
            <a:endParaRPr lang="en-US" sz="1100" dirty="0">
              <a:cs typeface="Times New Roman" panose="02020603050405020304" pitchFamily="18" charset="0"/>
            </a:endParaRPr>
          </a:p>
          <a:p>
            <a:pPr marL="228600" indent="-228600" algn="just">
              <a:buAutoNum type="arabicPeriod" startAt="2"/>
            </a:pPr>
            <a:endParaRPr lang="en-US" sz="1100" dirty="0">
              <a:cs typeface="Times New Roman" panose="02020603050405020304" pitchFamily="18" charset="0"/>
            </a:endParaRPr>
          </a:p>
          <a:p>
            <a:pPr marL="228600" indent="-228600" algn="just">
              <a:buAutoNum type="arabicPeriod" startAt="2"/>
            </a:pPr>
            <a:endParaRPr lang="en-US" sz="1100" dirty="0">
              <a:cs typeface="Times New Roman" panose="02020603050405020304" pitchFamily="18" charset="0"/>
            </a:endParaRPr>
          </a:p>
          <a:p>
            <a:pPr marL="228600" indent="-228600" algn="just">
              <a:buAutoNum type="arabicPeriod" startAt="2"/>
            </a:pPr>
            <a:endParaRPr lang="en-US" sz="1100" dirty="0">
              <a:cs typeface="Times New Roman" panose="02020603050405020304" pitchFamily="18" charset="0"/>
            </a:endParaRPr>
          </a:p>
          <a:p>
            <a:pPr marL="228600" indent="-228600" algn="just">
              <a:buAutoNum type="arabicPeriod" startAt="2"/>
            </a:pPr>
            <a:endParaRPr lang="en-US" sz="1100" dirty="0">
              <a:cs typeface="Times New Roman" panose="02020603050405020304" pitchFamily="18" charset="0"/>
            </a:endParaRPr>
          </a:p>
          <a:p>
            <a:pPr marL="228600" indent="-228600" algn="just">
              <a:buAutoNum type="arabicPeriod" startAt="2"/>
            </a:pPr>
            <a:r>
              <a:rPr lang="en-US" sz="1100" dirty="0">
                <a:cs typeface="Times New Roman" panose="02020603050405020304" pitchFamily="18" charset="0"/>
              </a:rPr>
              <a:t>List the two controls used in this experiment. If we already have control DNA for PCR, why do we need controls at this stage?</a:t>
            </a:r>
          </a:p>
          <a:p>
            <a:pPr marL="228600" indent="-228600" algn="just">
              <a:buAutoNum type="arabicPeriod" startAt="2"/>
            </a:pPr>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marL="228600" indent="-228600" algn="just">
              <a:buFont typeface="+mj-lt"/>
              <a:buAutoNum type="arabicPeriod" startAt="4"/>
            </a:pPr>
            <a:r>
              <a:rPr lang="en-US" sz="1100" dirty="0">
                <a:cs typeface="Times New Roman" panose="02020603050405020304" pitchFamily="18" charset="0"/>
              </a:rPr>
              <a:t>Which centrifuge rotor(s) is properly balanced?</a:t>
            </a: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marL="228600" indent="-228600" algn="just">
              <a:buFont typeface="+mj-lt"/>
              <a:buAutoNum type="arabicPeriod" startAt="5"/>
            </a:pPr>
            <a:r>
              <a:rPr lang="en-US" sz="1100" dirty="0">
                <a:cs typeface="Times New Roman" panose="02020603050405020304" pitchFamily="18" charset="0"/>
              </a:rPr>
              <a:t>How would you properly balance the other rotor(s)?</a:t>
            </a:r>
          </a:p>
          <a:p>
            <a:pPr marL="228600" indent="-228600" algn="just">
              <a:buAutoNum type="arabicPeriod" startAt="5"/>
            </a:pPr>
            <a:endParaRPr lang="en-US" sz="1100" b="1" dirty="0">
              <a:cs typeface="Times New Roman" panose="02020603050405020304" pitchFamily="18" charset="0"/>
            </a:endParaRPr>
          </a:p>
          <a:p>
            <a:pPr marL="228600" indent="-228600" algn="just">
              <a:buAutoNum type="arabicPeriod" startAt="5"/>
            </a:pPr>
            <a:endParaRPr lang="en-US" sz="1100" b="1" dirty="0">
              <a:cs typeface="Times New Roman" panose="02020603050405020304" pitchFamily="18" charset="0"/>
            </a:endParaRPr>
          </a:p>
          <a:p>
            <a:pPr marL="228600" indent="-228600" algn="just">
              <a:buAutoNum type="arabicPeriod" startAt="5"/>
            </a:pPr>
            <a:endParaRPr lang="en-US" sz="1100" b="1" dirty="0">
              <a:cs typeface="Times New Roman" panose="02020603050405020304" pitchFamily="18" charset="0"/>
            </a:endParaRPr>
          </a:p>
          <a:p>
            <a:pPr marL="228600" indent="-228600" algn="just">
              <a:buAutoNum type="arabicPeriod" startAt="5"/>
            </a:pPr>
            <a:endParaRPr lang="en-US" sz="1100" b="1" dirty="0">
              <a:cs typeface="Times New Roman" panose="02020603050405020304" pitchFamily="18" charset="0"/>
            </a:endParaRPr>
          </a:p>
          <a:p>
            <a:pPr marL="228600" indent="-228600" algn="just">
              <a:buAutoNum type="arabicPeriod" startAt="5"/>
            </a:pPr>
            <a:endParaRPr lang="en-US" sz="1100" b="1" dirty="0">
              <a:cs typeface="Times New Roman" panose="02020603050405020304" pitchFamily="18" charset="0"/>
            </a:endParaRPr>
          </a:p>
          <a:p>
            <a:pPr marL="228600" indent="-228600" algn="just">
              <a:buAutoNum type="arabicPeriod" startAt="5"/>
            </a:pPr>
            <a:r>
              <a:rPr lang="en-US" sz="1100" dirty="0">
                <a:cs typeface="Times New Roman" panose="02020603050405020304" pitchFamily="18" charset="0"/>
              </a:rPr>
              <a:t>What would happen if you used the same pipet tip throughout the entire protocol?</a:t>
            </a:r>
          </a:p>
          <a:p>
            <a:pPr marL="228600" indent="-228600" algn="just">
              <a:buAutoNum type="arabicPeriod" startAt="5"/>
            </a:pPr>
            <a:endParaRPr lang="en-US" sz="1100" b="1" dirty="0">
              <a:cs typeface="Times New Roman" panose="02020603050405020304" pitchFamily="18" charset="0"/>
            </a:endParaRPr>
          </a:p>
          <a:p>
            <a:pPr marL="228600" indent="-228600" algn="just">
              <a:buAutoNum type="arabicPeriod" startAt="5"/>
            </a:pPr>
            <a:endParaRPr lang="en-US" sz="1100" b="1" dirty="0">
              <a:cs typeface="Times New Roman" panose="02020603050405020304" pitchFamily="18" charset="0"/>
            </a:endParaRPr>
          </a:p>
          <a:p>
            <a:pPr algn="just"/>
            <a:endParaRPr lang="en-US" sz="1100" b="1" dirty="0">
              <a:cs typeface="Times New Roman"/>
            </a:endParaRPr>
          </a:p>
        </p:txBody>
      </p:sp>
      <p:sp>
        <p:nvSpPr>
          <p:cNvPr id="18" name="Rectangle 17">
            <a:extLst>
              <a:ext uri="{FF2B5EF4-FFF2-40B4-BE49-F238E27FC236}">
                <a16:creationId xmlns:a16="http://schemas.microsoft.com/office/drawing/2014/main" id="{F7A4E009-E55D-F14F-9BF2-A777BEFB6CD0}"/>
              </a:ext>
            </a:extLst>
          </p:cNvPr>
          <p:cNvSpPr/>
          <p:nvPr/>
        </p:nvSpPr>
        <p:spPr>
          <a:xfrm>
            <a:off x="-1" y="324033"/>
            <a:ext cx="7772400" cy="400110"/>
          </a:xfrm>
          <a:prstGeom prst="rect">
            <a:avLst/>
          </a:prstGeom>
        </p:spPr>
        <p:txBody>
          <a:bodyPr wrap="square">
            <a:spAutoFit/>
          </a:bodyPr>
          <a:lstStyle/>
          <a:p>
            <a:pPr algn="ctr" hangingPunct="0"/>
            <a:r>
              <a:rPr lang="en-US" sz="2000" b="1" dirty="0">
                <a:solidFill>
                  <a:srgbClr val="000000"/>
                </a:solidFill>
                <a:ea typeface="Times New Roman" charset="0"/>
              </a:rPr>
              <a:t>Pre-Lab Questions</a:t>
            </a:r>
            <a:endParaRPr lang="en-US" sz="2000" b="1" dirty="0">
              <a:solidFill>
                <a:srgbClr val="000000"/>
              </a:solidFill>
              <a:effectLst/>
              <a:ea typeface="Times New Roman" charset="0"/>
            </a:endParaRPr>
          </a:p>
        </p:txBody>
      </p:sp>
      <p:sp>
        <p:nvSpPr>
          <p:cNvPr id="3" name="Slide Number Placeholder 2">
            <a:extLst>
              <a:ext uri="{FF2B5EF4-FFF2-40B4-BE49-F238E27FC236}">
                <a16:creationId xmlns:a16="http://schemas.microsoft.com/office/drawing/2014/main" id="{6561A83F-DAFE-DF42-A2A7-EB214BD3E2F3}"/>
              </a:ext>
            </a:extLst>
          </p:cNvPr>
          <p:cNvSpPr>
            <a:spLocks noGrp="1"/>
          </p:cNvSpPr>
          <p:nvPr>
            <p:ph type="sldNum" sz="quarter" idx="12"/>
          </p:nvPr>
        </p:nvSpPr>
        <p:spPr/>
        <p:txBody>
          <a:bodyPr/>
          <a:lstStyle/>
          <a:p>
            <a:fld id="{B2997967-007C-0549-8AED-2751250887DF}" type="slidenum">
              <a:rPr lang="en-US" smtClean="0"/>
              <a:t>7</a:t>
            </a:fld>
            <a:endParaRPr lang="en-US"/>
          </a:p>
        </p:txBody>
      </p:sp>
      <p:pic>
        <p:nvPicPr>
          <p:cNvPr id="8" name="Picture 7">
            <a:extLst>
              <a:ext uri="{FF2B5EF4-FFF2-40B4-BE49-F238E27FC236}">
                <a16:creationId xmlns:a16="http://schemas.microsoft.com/office/drawing/2014/main" id="{C0908C43-F9AC-1548-999C-979364E35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grpSp>
        <p:nvGrpSpPr>
          <p:cNvPr id="11" name="Group 10">
            <a:extLst>
              <a:ext uri="{FF2B5EF4-FFF2-40B4-BE49-F238E27FC236}">
                <a16:creationId xmlns:a16="http://schemas.microsoft.com/office/drawing/2014/main" id="{1D795AC3-3E82-6944-A782-F01A82927D3D}"/>
              </a:ext>
            </a:extLst>
          </p:cNvPr>
          <p:cNvGrpSpPr/>
          <p:nvPr/>
        </p:nvGrpSpPr>
        <p:grpSpPr>
          <a:xfrm>
            <a:off x="2443175" y="1823720"/>
            <a:ext cx="2504745" cy="285425"/>
            <a:chOff x="2443175" y="1578231"/>
            <a:chExt cx="2504745" cy="285425"/>
          </a:xfrm>
        </p:grpSpPr>
        <p:sp>
          <p:nvSpPr>
            <p:cNvPr id="12" name="Rounded Rectangle 11">
              <a:extLst>
                <a:ext uri="{FF2B5EF4-FFF2-40B4-BE49-F238E27FC236}">
                  <a16:creationId xmlns:a16="http://schemas.microsoft.com/office/drawing/2014/main" id="{BF7A7537-3C4D-A043-B072-E0CDE8C737C0}"/>
                </a:ext>
              </a:extLst>
            </p:cNvPr>
            <p:cNvSpPr/>
            <p:nvPr/>
          </p:nvSpPr>
          <p:spPr>
            <a:xfrm>
              <a:off x="2481960" y="1578231"/>
              <a:ext cx="2455800" cy="285425"/>
            </a:xfrm>
            <a:prstGeom prst="roundRect">
              <a:avLst/>
            </a:prstGeom>
            <a:solidFill>
              <a:schemeClr val="accent4">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73B3CE-B44E-A446-964B-C40FCFA37601}"/>
                </a:ext>
              </a:extLst>
            </p:cNvPr>
            <p:cNvSpPr txBox="1"/>
            <p:nvPr/>
          </p:nvSpPr>
          <p:spPr>
            <a:xfrm>
              <a:off x="2443175" y="1586656"/>
              <a:ext cx="2504745" cy="276999"/>
            </a:xfrm>
            <a:prstGeom prst="rect">
              <a:avLst/>
            </a:prstGeom>
            <a:noFill/>
          </p:spPr>
          <p:txBody>
            <a:bodyPr wrap="square" rtlCol="0">
              <a:spAutoFit/>
            </a:bodyPr>
            <a:lstStyle/>
            <a:p>
              <a:pPr algn="ctr"/>
              <a:r>
                <a:rPr lang="en-US" sz="1200" b="1" dirty="0"/>
                <a:t>5’ – ATG CCG GAA TCG TTA GCA – 3’</a:t>
              </a:r>
            </a:p>
          </p:txBody>
        </p:sp>
      </p:grpSp>
      <p:sp>
        <p:nvSpPr>
          <p:cNvPr id="4" name="Oval 3">
            <a:extLst>
              <a:ext uri="{FF2B5EF4-FFF2-40B4-BE49-F238E27FC236}">
                <a16:creationId xmlns:a16="http://schemas.microsoft.com/office/drawing/2014/main" id="{11741BD1-698F-A94A-9136-945BE22C003E}"/>
              </a:ext>
            </a:extLst>
          </p:cNvPr>
          <p:cNvSpPr/>
          <p:nvPr/>
        </p:nvSpPr>
        <p:spPr>
          <a:xfrm>
            <a:off x="2021493" y="5473343"/>
            <a:ext cx="1086680" cy="1042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BFD029D-543A-734F-A7F9-F68E44E60607}"/>
              </a:ext>
            </a:extLst>
          </p:cNvPr>
          <p:cNvSpPr/>
          <p:nvPr/>
        </p:nvSpPr>
        <p:spPr>
          <a:xfrm>
            <a:off x="2450498" y="5511899"/>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44890-D584-324B-8875-9C5C0813807E}"/>
              </a:ext>
            </a:extLst>
          </p:cNvPr>
          <p:cNvSpPr/>
          <p:nvPr/>
        </p:nvSpPr>
        <p:spPr>
          <a:xfrm>
            <a:off x="2450498" y="6250827"/>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90D311-3819-3B44-8344-882B0F0F9115}"/>
              </a:ext>
            </a:extLst>
          </p:cNvPr>
          <p:cNvSpPr/>
          <p:nvPr/>
        </p:nvSpPr>
        <p:spPr>
          <a:xfrm>
            <a:off x="2846289" y="588699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E0D92D4-643A-DA44-B302-71E9549C28D8}"/>
              </a:ext>
            </a:extLst>
          </p:cNvPr>
          <p:cNvSpPr/>
          <p:nvPr/>
        </p:nvSpPr>
        <p:spPr>
          <a:xfrm>
            <a:off x="2076396" y="588699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EC87F3-9CBD-0749-A22A-076F748EAE1C}"/>
              </a:ext>
            </a:extLst>
          </p:cNvPr>
          <p:cNvSpPr/>
          <p:nvPr/>
        </p:nvSpPr>
        <p:spPr>
          <a:xfrm>
            <a:off x="2736561" y="562162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3DE3BBD-8F9B-BD47-9125-3E220F8989C2}"/>
              </a:ext>
            </a:extLst>
          </p:cNvPr>
          <p:cNvSpPr/>
          <p:nvPr/>
        </p:nvSpPr>
        <p:spPr>
          <a:xfrm>
            <a:off x="2736561" y="6150714"/>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5BA80C1-0AD1-B545-B80D-2AB0A2F40D5D}"/>
              </a:ext>
            </a:extLst>
          </p:cNvPr>
          <p:cNvSpPr/>
          <p:nvPr/>
        </p:nvSpPr>
        <p:spPr>
          <a:xfrm>
            <a:off x="2174976" y="6150830"/>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481514-12E2-CF47-86FE-FB129F19713A}"/>
              </a:ext>
            </a:extLst>
          </p:cNvPr>
          <p:cNvSpPr/>
          <p:nvPr/>
        </p:nvSpPr>
        <p:spPr>
          <a:xfrm>
            <a:off x="2164435" y="562162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02268D-CE84-1245-B0B9-16E4008220C2}"/>
              </a:ext>
            </a:extLst>
          </p:cNvPr>
          <p:cNvSpPr txBox="1"/>
          <p:nvPr/>
        </p:nvSpPr>
        <p:spPr>
          <a:xfrm>
            <a:off x="2414311" y="6506790"/>
            <a:ext cx="291830" cy="401007"/>
          </a:xfrm>
          <a:prstGeom prst="rect">
            <a:avLst/>
          </a:prstGeom>
          <a:noFill/>
        </p:spPr>
        <p:txBody>
          <a:bodyPr wrap="square" rtlCol="0">
            <a:spAutoFit/>
          </a:bodyPr>
          <a:lstStyle/>
          <a:p>
            <a:r>
              <a:rPr lang="en-US" dirty="0"/>
              <a:t>A</a:t>
            </a:r>
          </a:p>
        </p:txBody>
      </p:sp>
      <p:sp>
        <p:nvSpPr>
          <p:cNvPr id="46" name="TextBox 45">
            <a:extLst>
              <a:ext uri="{FF2B5EF4-FFF2-40B4-BE49-F238E27FC236}">
                <a16:creationId xmlns:a16="http://schemas.microsoft.com/office/drawing/2014/main" id="{238C2E55-DDC2-AF44-AC5A-13A9C0CFC84B}"/>
              </a:ext>
            </a:extLst>
          </p:cNvPr>
          <p:cNvSpPr txBox="1"/>
          <p:nvPr/>
        </p:nvSpPr>
        <p:spPr>
          <a:xfrm>
            <a:off x="3814908" y="6515654"/>
            <a:ext cx="291830" cy="401007"/>
          </a:xfrm>
          <a:prstGeom prst="rect">
            <a:avLst/>
          </a:prstGeom>
          <a:noFill/>
        </p:spPr>
        <p:txBody>
          <a:bodyPr wrap="square" rtlCol="0">
            <a:spAutoFit/>
          </a:bodyPr>
          <a:lstStyle/>
          <a:p>
            <a:r>
              <a:rPr lang="en-US" dirty="0"/>
              <a:t>B</a:t>
            </a:r>
          </a:p>
        </p:txBody>
      </p:sp>
      <p:sp>
        <p:nvSpPr>
          <p:cNvPr id="47" name="TextBox 46">
            <a:extLst>
              <a:ext uri="{FF2B5EF4-FFF2-40B4-BE49-F238E27FC236}">
                <a16:creationId xmlns:a16="http://schemas.microsoft.com/office/drawing/2014/main" id="{8B2174C0-F01A-6541-A65A-53BD5D94ED83}"/>
              </a:ext>
            </a:extLst>
          </p:cNvPr>
          <p:cNvSpPr txBox="1"/>
          <p:nvPr/>
        </p:nvSpPr>
        <p:spPr>
          <a:xfrm>
            <a:off x="5208130" y="6504679"/>
            <a:ext cx="291830" cy="401007"/>
          </a:xfrm>
          <a:prstGeom prst="rect">
            <a:avLst/>
          </a:prstGeom>
          <a:noFill/>
        </p:spPr>
        <p:txBody>
          <a:bodyPr wrap="square" rtlCol="0">
            <a:spAutoFit/>
          </a:bodyPr>
          <a:lstStyle/>
          <a:p>
            <a:r>
              <a:rPr lang="en-US" dirty="0"/>
              <a:t>C</a:t>
            </a:r>
          </a:p>
        </p:txBody>
      </p:sp>
      <p:sp>
        <p:nvSpPr>
          <p:cNvPr id="2" name="TextBox 1">
            <a:extLst>
              <a:ext uri="{FF2B5EF4-FFF2-40B4-BE49-F238E27FC236}">
                <a16:creationId xmlns:a16="http://schemas.microsoft.com/office/drawing/2014/main" id="{26A46915-FD58-0746-834F-CF082CC15DEB}"/>
              </a:ext>
            </a:extLst>
          </p:cNvPr>
          <p:cNvSpPr txBox="1"/>
          <p:nvPr/>
        </p:nvSpPr>
        <p:spPr>
          <a:xfrm>
            <a:off x="2437197" y="5493778"/>
            <a:ext cx="232757" cy="246221"/>
          </a:xfrm>
          <a:prstGeom prst="rect">
            <a:avLst/>
          </a:prstGeom>
          <a:noFill/>
        </p:spPr>
        <p:txBody>
          <a:bodyPr wrap="square" rtlCol="0">
            <a:spAutoFit/>
          </a:bodyPr>
          <a:lstStyle/>
          <a:p>
            <a:r>
              <a:rPr lang="en-US" sz="1000" dirty="0"/>
              <a:t>1</a:t>
            </a:r>
          </a:p>
        </p:txBody>
      </p:sp>
      <p:sp>
        <p:nvSpPr>
          <p:cNvPr id="48" name="TextBox 47">
            <a:extLst>
              <a:ext uri="{FF2B5EF4-FFF2-40B4-BE49-F238E27FC236}">
                <a16:creationId xmlns:a16="http://schemas.microsoft.com/office/drawing/2014/main" id="{DC01BC27-748C-0C49-9729-B45AC0EA9120}"/>
              </a:ext>
            </a:extLst>
          </p:cNvPr>
          <p:cNvSpPr txBox="1"/>
          <p:nvPr/>
        </p:nvSpPr>
        <p:spPr>
          <a:xfrm>
            <a:off x="2731442" y="5613074"/>
            <a:ext cx="232757" cy="246221"/>
          </a:xfrm>
          <a:prstGeom prst="rect">
            <a:avLst/>
          </a:prstGeom>
          <a:noFill/>
        </p:spPr>
        <p:txBody>
          <a:bodyPr wrap="square" rtlCol="0">
            <a:spAutoFit/>
          </a:bodyPr>
          <a:lstStyle/>
          <a:p>
            <a:r>
              <a:rPr lang="en-US" sz="1000" dirty="0"/>
              <a:t>2</a:t>
            </a:r>
          </a:p>
        </p:txBody>
      </p:sp>
      <p:sp>
        <p:nvSpPr>
          <p:cNvPr id="49" name="TextBox 48">
            <a:extLst>
              <a:ext uri="{FF2B5EF4-FFF2-40B4-BE49-F238E27FC236}">
                <a16:creationId xmlns:a16="http://schemas.microsoft.com/office/drawing/2014/main" id="{5D022512-3EB0-6A44-962A-2DB3BFB9480A}"/>
              </a:ext>
            </a:extLst>
          </p:cNvPr>
          <p:cNvSpPr txBox="1"/>
          <p:nvPr/>
        </p:nvSpPr>
        <p:spPr>
          <a:xfrm>
            <a:off x="2832988" y="5881190"/>
            <a:ext cx="232757" cy="246221"/>
          </a:xfrm>
          <a:prstGeom prst="rect">
            <a:avLst/>
          </a:prstGeom>
          <a:noFill/>
        </p:spPr>
        <p:txBody>
          <a:bodyPr wrap="square" rtlCol="0">
            <a:spAutoFit/>
          </a:bodyPr>
          <a:lstStyle/>
          <a:p>
            <a:r>
              <a:rPr lang="en-US" sz="1000" dirty="0"/>
              <a:t>3</a:t>
            </a:r>
          </a:p>
        </p:txBody>
      </p:sp>
      <p:sp>
        <p:nvSpPr>
          <p:cNvPr id="50" name="TextBox 49">
            <a:extLst>
              <a:ext uri="{FF2B5EF4-FFF2-40B4-BE49-F238E27FC236}">
                <a16:creationId xmlns:a16="http://schemas.microsoft.com/office/drawing/2014/main" id="{E513B357-7387-FC4C-9356-8F65541E844D}"/>
              </a:ext>
            </a:extLst>
          </p:cNvPr>
          <p:cNvSpPr txBox="1"/>
          <p:nvPr/>
        </p:nvSpPr>
        <p:spPr>
          <a:xfrm>
            <a:off x="2723260" y="6137331"/>
            <a:ext cx="232757" cy="246221"/>
          </a:xfrm>
          <a:prstGeom prst="rect">
            <a:avLst/>
          </a:prstGeom>
          <a:noFill/>
        </p:spPr>
        <p:txBody>
          <a:bodyPr wrap="square" rtlCol="0">
            <a:spAutoFit/>
          </a:bodyPr>
          <a:lstStyle/>
          <a:p>
            <a:r>
              <a:rPr lang="en-US" sz="1000" dirty="0"/>
              <a:t>4</a:t>
            </a:r>
          </a:p>
        </p:txBody>
      </p:sp>
      <p:sp>
        <p:nvSpPr>
          <p:cNvPr id="51" name="TextBox 50">
            <a:extLst>
              <a:ext uri="{FF2B5EF4-FFF2-40B4-BE49-F238E27FC236}">
                <a16:creationId xmlns:a16="http://schemas.microsoft.com/office/drawing/2014/main" id="{A0153F7F-CEDB-8A4B-B3E7-3374EB548AC9}"/>
              </a:ext>
            </a:extLst>
          </p:cNvPr>
          <p:cNvSpPr txBox="1"/>
          <p:nvPr/>
        </p:nvSpPr>
        <p:spPr>
          <a:xfrm>
            <a:off x="2443847" y="6241976"/>
            <a:ext cx="232757" cy="246221"/>
          </a:xfrm>
          <a:prstGeom prst="rect">
            <a:avLst/>
          </a:prstGeom>
          <a:noFill/>
        </p:spPr>
        <p:txBody>
          <a:bodyPr wrap="square" rtlCol="0">
            <a:spAutoFit/>
          </a:bodyPr>
          <a:lstStyle/>
          <a:p>
            <a:r>
              <a:rPr lang="en-US" sz="1000" dirty="0"/>
              <a:t>5</a:t>
            </a:r>
          </a:p>
        </p:txBody>
      </p:sp>
      <p:sp>
        <p:nvSpPr>
          <p:cNvPr id="52" name="TextBox 51">
            <a:extLst>
              <a:ext uri="{FF2B5EF4-FFF2-40B4-BE49-F238E27FC236}">
                <a16:creationId xmlns:a16="http://schemas.microsoft.com/office/drawing/2014/main" id="{D30FCA4C-E77A-E84D-804A-B6B04816557E}"/>
              </a:ext>
            </a:extLst>
          </p:cNvPr>
          <p:cNvSpPr txBox="1"/>
          <p:nvPr/>
        </p:nvSpPr>
        <p:spPr>
          <a:xfrm>
            <a:off x="2169370" y="6137331"/>
            <a:ext cx="232757" cy="246221"/>
          </a:xfrm>
          <a:prstGeom prst="rect">
            <a:avLst/>
          </a:prstGeom>
          <a:noFill/>
        </p:spPr>
        <p:txBody>
          <a:bodyPr wrap="square" rtlCol="0">
            <a:spAutoFit/>
          </a:bodyPr>
          <a:lstStyle/>
          <a:p>
            <a:r>
              <a:rPr lang="en-US" sz="1000" dirty="0"/>
              <a:t>6</a:t>
            </a:r>
          </a:p>
        </p:txBody>
      </p:sp>
      <p:sp>
        <p:nvSpPr>
          <p:cNvPr id="53" name="TextBox 52">
            <a:extLst>
              <a:ext uri="{FF2B5EF4-FFF2-40B4-BE49-F238E27FC236}">
                <a16:creationId xmlns:a16="http://schemas.microsoft.com/office/drawing/2014/main" id="{1E32225E-C9FB-E449-982A-7FDD6E350C06}"/>
              </a:ext>
            </a:extLst>
          </p:cNvPr>
          <p:cNvSpPr txBox="1"/>
          <p:nvPr/>
        </p:nvSpPr>
        <p:spPr>
          <a:xfrm>
            <a:off x="2059744" y="5873614"/>
            <a:ext cx="232757" cy="246221"/>
          </a:xfrm>
          <a:prstGeom prst="rect">
            <a:avLst/>
          </a:prstGeom>
          <a:noFill/>
        </p:spPr>
        <p:txBody>
          <a:bodyPr wrap="square" rtlCol="0">
            <a:spAutoFit/>
          </a:bodyPr>
          <a:lstStyle/>
          <a:p>
            <a:r>
              <a:rPr lang="en-US" sz="1000" dirty="0"/>
              <a:t>7</a:t>
            </a:r>
          </a:p>
        </p:txBody>
      </p:sp>
      <p:sp>
        <p:nvSpPr>
          <p:cNvPr id="54" name="TextBox 53">
            <a:extLst>
              <a:ext uri="{FF2B5EF4-FFF2-40B4-BE49-F238E27FC236}">
                <a16:creationId xmlns:a16="http://schemas.microsoft.com/office/drawing/2014/main" id="{833AAE3E-B6F5-944F-A35A-0C37D9235DAE}"/>
              </a:ext>
            </a:extLst>
          </p:cNvPr>
          <p:cNvSpPr txBox="1"/>
          <p:nvPr/>
        </p:nvSpPr>
        <p:spPr>
          <a:xfrm>
            <a:off x="2154602" y="5607168"/>
            <a:ext cx="232757" cy="246221"/>
          </a:xfrm>
          <a:prstGeom prst="rect">
            <a:avLst/>
          </a:prstGeom>
          <a:noFill/>
        </p:spPr>
        <p:txBody>
          <a:bodyPr wrap="square" rtlCol="0">
            <a:spAutoFit/>
          </a:bodyPr>
          <a:lstStyle/>
          <a:p>
            <a:r>
              <a:rPr lang="en-US" sz="1000" dirty="0"/>
              <a:t>8</a:t>
            </a:r>
          </a:p>
        </p:txBody>
      </p:sp>
      <p:grpSp>
        <p:nvGrpSpPr>
          <p:cNvPr id="7" name="Group 6">
            <a:extLst>
              <a:ext uri="{FF2B5EF4-FFF2-40B4-BE49-F238E27FC236}">
                <a16:creationId xmlns:a16="http://schemas.microsoft.com/office/drawing/2014/main" id="{53F95B60-0324-A749-A073-3CAF2399DE91}"/>
              </a:ext>
            </a:extLst>
          </p:cNvPr>
          <p:cNvGrpSpPr/>
          <p:nvPr/>
        </p:nvGrpSpPr>
        <p:grpSpPr>
          <a:xfrm>
            <a:off x="3433519" y="5468909"/>
            <a:ext cx="1086680" cy="1042311"/>
            <a:chOff x="2173893" y="5625743"/>
            <a:chExt cx="1086680" cy="1042311"/>
          </a:xfrm>
        </p:grpSpPr>
        <p:sp>
          <p:nvSpPr>
            <p:cNvPr id="55" name="Oval 54">
              <a:extLst>
                <a:ext uri="{FF2B5EF4-FFF2-40B4-BE49-F238E27FC236}">
                  <a16:creationId xmlns:a16="http://schemas.microsoft.com/office/drawing/2014/main" id="{5C9310FC-6DC3-E24C-A4B3-3E68890C0ADE}"/>
                </a:ext>
              </a:extLst>
            </p:cNvPr>
            <p:cNvSpPr/>
            <p:nvPr/>
          </p:nvSpPr>
          <p:spPr>
            <a:xfrm>
              <a:off x="2173893" y="5625743"/>
              <a:ext cx="1086680" cy="1042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8BA7311-6244-CC40-8B9A-F7E7AA7F6C6D}"/>
                </a:ext>
              </a:extLst>
            </p:cNvPr>
            <p:cNvSpPr/>
            <p:nvPr/>
          </p:nvSpPr>
          <p:spPr>
            <a:xfrm>
              <a:off x="2602898" y="5664299"/>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F8941DD-2337-9443-910E-7B2E7508CACB}"/>
                </a:ext>
              </a:extLst>
            </p:cNvPr>
            <p:cNvSpPr/>
            <p:nvPr/>
          </p:nvSpPr>
          <p:spPr>
            <a:xfrm>
              <a:off x="2602898" y="6403227"/>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A178CC8-27E3-6C4E-93AD-CE2C5AC9CD64}"/>
                </a:ext>
              </a:extLst>
            </p:cNvPr>
            <p:cNvSpPr/>
            <p:nvPr/>
          </p:nvSpPr>
          <p:spPr>
            <a:xfrm>
              <a:off x="2998689" y="6039397"/>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3E14FAD-9C71-8643-BDA8-7F7DC37E060F}"/>
                </a:ext>
              </a:extLst>
            </p:cNvPr>
            <p:cNvSpPr/>
            <p:nvPr/>
          </p:nvSpPr>
          <p:spPr>
            <a:xfrm>
              <a:off x="2228796" y="6039397"/>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E045F00-A3F6-3445-AA1E-8B72F79DD361}"/>
                </a:ext>
              </a:extLst>
            </p:cNvPr>
            <p:cNvSpPr/>
            <p:nvPr/>
          </p:nvSpPr>
          <p:spPr>
            <a:xfrm>
              <a:off x="2888961" y="577402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AE58F1E-B4F7-BC4D-8576-CC0F8E2E65EF}"/>
                </a:ext>
              </a:extLst>
            </p:cNvPr>
            <p:cNvSpPr/>
            <p:nvPr/>
          </p:nvSpPr>
          <p:spPr>
            <a:xfrm>
              <a:off x="2888961" y="6303114"/>
              <a:ext cx="219456" cy="219456"/>
            </a:xfrm>
            <a:prstGeom prst="ellipse">
              <a:avLst/>
            </a:prstGeom>
            <a:solidFill>
              <a:srgbClr val="B28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F076E41-8410-6544-8730-BD371F446E60}"/>
                </a:ext>
              </a:extLst>
            </p:cNvPr>
            <p:cNvSpPr/>
            <p:nvPr/>
          </p:nvSpPr>
          <p:spPr>
            <a:xfrm>
              <a:off x="2327376" y="6303230"/>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3A1AB53-7486-BC45-AF7B-2242B345790D}"/>
                </a:ext>
              </a:extLst>
            </p:cNvPr>
            <p:cNvSpPr/>
            <p:nvPr/>
          </p:nvSpPr>
          <p:spPr>
            <a:xfrm>
              <a:off x="2316835" y="577402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4A3147C-D764-3F42-955B-E3161062F8AA}"/>
                </a:ext>
              </a:extLst>
            </p:cNvPr>
            <p:cNvSpPr txBox="1"/>
            <p:nvPr/>
          </p:nvSpPr>
          <p:spPr>
            <a:xfrm>
              <a:off x="2589597" y="5646178"/>
              <a:ext cx="232757" cy="246221"/>
            </a:xfrm>
            <a:prstGeom prst="rect">
              <a:avLst/>
            </a:prstGeom>
            <a:noFill/>
          </p:spPr>
          <p:txBody>
            <a:bodyPr wrap="square" rtlCol="0">
              <a:spAutoFit/>
            </a:bodyPr>
            <a:lstStyle/>
            <a:p>
              <a:r>
                <a:rPr lang="en-US" sz="1000" dirty="0"/>
                <a:t>1</a:t>
              </a:r>
            </a:p>
          </p:txBody>
        </p:sp>
        <p:sp>
          <p:nvSpPr>
            <p:cNvPr id="65" name="TextBox 64">
              <a:extLst>
                <a:ext uri="{FF2B5EF4-FFF2-40B4-BE49-F238E27FC236}">
                  <a16:creationId xmlns:a16="http://schemas.microsoft.com/office/drawing/2014/main" id="{F5530F53-96DE-424A-94FC-BD53B2E162AE}"/>
                </a:ext>
              </a:extLst>
            </p:cNvPr>
            <p:cNvSpPr txBox="1"/>
            <p:nvPr/>
          </p:nvSpPr>
          <p:spPr>
            <a:xfrm>
              <a:off x="2883842" y="5765474"/>
              <a:ext cx="232757" cy="246221"/>
            </a:xfrm>
            <a:prstGeom prst="rect">
              <a:avLst/>
            </a:prstGeom>
            <a:noFill/>
          </p:spPr>
          <p:txBody>
            <a:bodyPr wrap="square" rtlCol="0">
              <a:spAutoFit/>
            </a:bodyPr>
            <a:lstStyle/>
            <a:p>
              <a:r>
                <a:rPr lang="en-US" sz="1000" dirty="0"/>
                <a:t>2</a:t>
              </a:r>
            </a:p>
          </p:txBody>
        </p:sp>
        <p:sp>
          <p:nvSpPr>
            <p:cNvPr id="66" name="TextBox 65">
              <a:extLst>
                <a:ext uri="{FF2B5EF4-FFF2-40B4-BE49-F238E27FC236}">
                  <a16:creationId xmlns:a16="http://schemas.microsoft.com/office/drawing/2014/main" id="{B5A7C4B1-7467-254A-9237-028116CD773D}"/>
                </a:ext>
              </a:extLst>
            </p:cNvPr>
            <p:cNvSpPr txBox="1"/>
            <p:nvPr/>
          </p:nvSpPr>
          <p:spPr>
            <a:xfrm>
              <a:off x="2985386" y="6033590"/>
              <a:ext cx="232757" cy="246221"/>
            </a:xfrm>
            <a:prstGeom prst="rect">
              <a:avLst/>
            </a:prstGeom>
            <a:noFill/>
          </p:spPr>
          <p:txBody>
            <a:bodyPr wrap="square" rtlCol="0">
              <a:spAutoFit/>
            </a:bodyPr>
            <a:lstStyle/>
            <a:p>
              <a:r>
                <a:rPr lang="en-US" sz="1000" dirty="0"/>
                <a:t>3</a:t>
              </a:r>
            </a:p>
          </p:txBody>
        </p:sp>
        <p:sp>
          <p:nvSpPr>
            <p:cNvPr id="67" name="TextBox 66">
              <a:extLst>
                <a:ext uri="{FF2B5EF4-FFF2-40B4-BE49-F238E27FC236}">
                  <a16:creationId xmlns:a16="http://schemas.microsoft.com/office/drawing/2014/main" id="{B7CC872B-C15F-DD4F-83F9-46ED48C4D634}"/>
                </a:ext>
              </a:extLst>
            </p:cNvPr>
            <p:cNvSpPr txBox="1"/>
            <p:nvPr/>
          </p:nvSpPr>
          <p:spPr>
            <a:xfrm>
              <a:off x="2875660" y="6289731"/>
              <a:ext cx="232757" cy="246221"/>
            </a:xfrm>
            <a:prstGeom prst="rect">
              <a:avLst/>
            </a:prstGeom>
            <a:noFill/>
          </p:spPr>
          <p:txBody>
            <a:bodyPr wrap="square" rtlCol="0">
              <a:spAutoFit/>
            </a:bodyPr>
            <a:lstStyle/>
            <a:p>
              <a:r>
                <a:rPr lang="en-US" sz="1000" dirty="0"/>
                <a:t>4</a:t>
              </a:r>
            </a:p>
          </p:txBody>
        </p:sp>
        <p:sp>
          <p:nvSpPr>
            <p:cNvPr id="68" name="TextBox 67">
              <a:extLst>
                <a:ext uri="{FF2B5EF4-FFF2-40B4-BE49-F238E27FC236}">
                  <a16:creationId xmlns:a16="http://schemas.microsoft.com/office/drawing/2014/main" id="{87CC9473-0859-2D4D-A126-AB1BF8FD369C}"/>
                </a:ext>
              </a:extLst>
            </p:cNvPr>
            <p:cNvSpPr txBox="1"/>
            <p:nvPr/>
          </p:nvSpPr>
          <p:spPr>
            <a:xfrm>
              <a:off x="2596247" y="6394376"/>
              <a:ext cx="232757" cy="246221"/>
            </a:xfrm>
            <a:prstGeom prst="rect">
              <a:avLst/>
            </a:prstGeom>
            <a:noFill/>
          </p:spPr>
          <p:txBody>
            <a:bodyPr wrap="square" rtlCol="0">
              <a:spAutoFit/>
            </a:bodyPr>
            <a:lstStyle/>
            <a:p>
              <a:r>
                <a:rPr lang="en-US" sz="1000" dirty="0"/>
                <a:t>5</a:t>
              </a:r>
            </a:p>
          </p:txBody>
        </p:sp>
        <p:sp>
          <p:nvSpPr>
            <p:cNvPr id="69" name="TextBox 68">
              <a:extLst>
                <a:ext uri="{FF2B5EF4-FFF2-40B4-BE49-F238E27FC236}">
                  <a16:creationId xmlns:a16="http://schemas.microsoft.com/office/drawing/2014/main" id="{843E6857-F48E-9346-BAA7-FD8919D2913B}"/>
                </a:ext>
              </a:extLst>
            </p:cNvPr>
            <p:cNvSpPr txBox="1"/>
            <p:nvPr/>
          </p:nvSpPr>
          <p:spPr>
            <a:xfrm>
              <a:off x="2321770" y="6289731"/>
              <a:ext cx="232757" cy="246221"/>
            </a:xfrm>
            <a:prstGeom prst="rect">
              <a:avLst/>
            </a:prstGeom>
            <a:noFill/>
          </p:spPr>
          <p:txBody>
            <a:bodyPr wrap="square" rtlCol="0">
              <a:spAutoFit/>
            </a:bodyPr>
            <a:lstStyle/>
            <a:p>
              <a:r>
                <a:rPr lang="en-US" sz="1000" dirty="0"/>
                <a:t>6</a:t>
              </a:r>
            </a:p>
          </p:txBody>
        </p:sp>
        <p:sp>
          <p:nvSpPr>
            <p:cNvPr id="70" name="TextBox 69">
              <a:extLst>
                <a:ext uri="{FF2B5EF4-FFF2-40B4-BE49-F238E27FC236}">
                  <a16:creationId xmlns:a16="http://schemas.microsoft.com/office/drawing/2014/main" id="{F938897D-0D9D-AA4E-BBA5-2C6AE0BC57B7}"/>
                </a:ext>
              </a:extLst>
            </p:cNvPr>
            <p:cNvSpPr txBox="1"/>
            <p:nvPr/>
          </p:nvSpPr>
          <p:spPr>
            <a:xfrm>
              <a:off x="2220611" y="6024361"/>
              <a:ext cx="232757" cy="246221"/>
            </a:xfrm>
            <a:prstGeom prst="rect">
              <a:avLst/>
            </a:prstGeom>
            <a:noFill/>
          </p:spPr>
          <p:txBody>
            <a:bodyPr wrap="square" rtlCol="0">
              <a:spAutoFit/>
            </a:bodyPr>
            <a:lstStyle/>
            <a:p>
              <a:r>
                <a:rPr lang="en-US" sz="1000" dirty="0"/>
                <a:t>7</a:t>
              </a:r>
            </a:p>
          </p:txBody>
        </p:sp>
        <p:sp>
          <p:nvSpPr>
            <p:cNvPr id="71" name="TextBox 70">
              <a:extLst>
                <a:ext uri="{FF2B5EF4-FFF2-40B4-BE49-F238E27FC236}">
                  <a16:creationId xmlns:a16="http://schemas.microsoft.com/office/drawing/2014/main" id="{FD48F8CA-C9C4-EC4B-BDD0-3EB50AC8BF87}"/>
                </a:ext>
              </a:extLst>
            </p:cNvPr>
            <p:cNvSpPr txBox="1"/>
            <p:nvPr/>
          </p:nvSpPr>
          <p:spPr>
            <a:xfrm>
              <a:off x="2307002" y="5759568"/>
              <a:ext cx="232757" cy="246221"/>
            </a:xfrm>
            <a:prstGeom prst="rect">
              <a:avLst/>
            </a:prstGeom>
            <a:noFill/>
          </p:spPr>
          <p:txBody>
            <a:bodyPr wrap="square" rtlCol="0">
              <a:spAutoFit/>
            </a:bodyPr>
            <a:lstStyle/>
            <a:p>
              <a:r>
                <a:rPr lang="en-US" sz="1000" dirty="0"/>
                <a:t>8</a:t>
              </a:r>
            </a:p>
          </p:txBody>
        </p:sp>
      </p:grpSp>
      <p:sp>
        <p:nvSpPr>
          <p:cNvPr id="89" name="Oval 88">
            <a:extLst>
              <a:ext uri="{FF2B5EF4-FFF2-40B4-BE49-F238E27FC236}">
                <a16:creationId xmlns:a16="http://schemas.microsoft.com/office/drawing/2014/main" id="{A025402A-3A43-0841-A75D-C7BE7830D906}"/>
              </a:ext>
            </a:extLst>
          </p:cNvPr>
          <p:cNvSpPr/>
          <p:nvPr/>
        </p:nvSpPr>
        <p:spPr>
          <a:xfrm>
            <a:off x="4841332" y="5502144"/>
            <a:ext cx="1086680" cy="1042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54F69DA-6B32-264C-9CEC-256E4FD50998}"/>
              </a:ext>
            </a:extLst>
          </p:cNvPr>
          <p:cNvSpPr/>
          <p:nvPr/>
        </p:nvSpPr>
        <p:spPr>
          <a:xfrm>
            <a:off x="5270337" y="5540700"/>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A5ADD35-7B8C-6A47-A195-4E27BBB305C2}"/>
              </a:ext>
            </a:extLst>
          </p:cNvPr>
          <p:cNvSpPr/>
          <p:nvPr/>
        </p:nvSpPr>
        <p:spPr>
          <a:xfrm>
            <a:off x="5270337" y="6279628"/>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B8079F1-3893-754C-BCEF-29B085760DB6}"/>
              </a:ext>
            </a:extLst>
          </p:cNvPr>
          <p:cNvSpPr/>
          <p:nvPr/>
        </p:nvSpPr>
        <p:spPr>
          <a:xfrm>
            <a:off x="5666128" y="5915798"/>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849619A-86B2-364F-A994-BC2A2D276328}"/>
              </a:ext>
            </a:extLst>
          </p:cNvPr>
          <p:cNvSpPr/>
          <p:nvPr/>
        </p:nvSpPr>
        <p:spPr>
          <a:xfrm>
            <a:off x="4896235" y="5915798"/>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655DC90-6CB2-CE4E-BE35-295FF3863FC1}"/>
              </a:ext>
            </a:extLst>
          </p:cNvPr>
          <p:cNvSpPr/>
          <p:nvPr/>
        </p:nvSpPr>
        <p:spPr>
          <a:xfrm>
            <a:off x="5556400" y="5650428"/>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A85FF05-7181-7340-A818-5893EFB71950}"/>
              </a:ext>
            </a:extLst>
          </p:cNvPr>
          <p:cNvSpPr/>
          <p:nvPr/>
        </p:nvSpPr>
        <p:spPr>
          <a:xfrm>
            <a:off x="5556400" y="6179515"/>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71C8961-4804-D64F-BAE0-60C33D9DA523}"/>
              </a:ext>
            </a:extLst>
          </p:cNvPr>
          <p:cNvSpPr/>
          <p:nvPr/>
        </p:nvSpPr>
        <p:spPr>
          <a:xfrm>
            <a:off x="4994815" y="6179631"/>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10FEA99-D492-934B-829F-139B6DAD5C00}"/>
              </a:ext>
            </a:extLst>
          </p:cNvPr>
          <p:cNvSpPr/>
          <p:nvPr/>
        </p:nvSpPr>
        <p:spPr>
          <a:xfrm>
            <a:off x="4984274" y="5650428"/>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45D2E29B-EB0F-3544-873C-D1827971F13B}"/>
              </a:ext>
            </a:extLst>
          </p:cNvPr>
          <p:cNvSpPr txBox="1"/>
          <p:nvPr/>
        </p:nvSpPr>
        <p:spPr>
          <a:xfrm>
            <a:off x="5257036" y="5522579"/>
            <a:ext cx="232757" cy="246221"/>
          </a:xfrm>
          <a:prstGeom prst="rect">
            <a:avLst/>
          </a:prstGeom>
          <a:noFill/>
        </p:spPr>
        <p:txBody>
          <a:bodyPr wrap="square" rtlCol="0">
            <a:spAutoFit/>
          </a:bodyPr>
          <a:lstStyle/>
          <a:p>
            <a:r>
              <a:rPr lang="en-US" sz="1000" dirty="0"/>
              <a:t>1</a:t>
            </a:r>
          </a:p>
        </p:txBody>
      </p:sp>
      <p:sp>
        <p:nvSpPr>
          <p:cNvPr id="99" name="TextBox 98">
            <a:extLst>
              <a:ext uri="{FF2B5EF4-FFF2-40B4-BE49-F238E27FC236}">
                <a16:creationId xmlns:a16="http://schemas.microsoft.com/office/drawing/2014/main" id="{CC3F3CDD-320F-2949-B630-43A1B82A8A1B}"/>
              </a:ext>
            </a:extLst>
          </p:cNvPr>
          <p:cNvSpPr txBox="1"/>
          <p:nvPr/>
        </p:nvSpPr>
        <p:spPr>
          <a:xfrm>
            <a:off x="5551281" y="5641875"/>
            <a:ext cx="232757" cy="246221"/>
          </a:xfrm>
          <a:prstGeom prst="rect">
            <a:avLst/>
          </a:prstGeom>
          <a:noFill/>
        </p:spPr>
        <p:txBody>
          <a:bodyPr wrap="square" rtlCol="0">
            <a:spAutoFit/>
          </a:bodyPr>
          <a:lstStyle/>
          <a:p>
            <a:r>
              <a:rPr lang="en-US" sz="1000" dirty="0"/>
              <a:t>2</a:t>
            </a:r>
          </a:p>
        </p:txBody>
      </p:sp>
      <p:sp>
        <p:nvSpPr>
          <p:cNvPr id="100" name="TextBox 99">
            <a:extLst>
              <a:ext uri="{FF2B5EF4-FFF2-40B4-BE49-F238E27FC236}">
                <a16:creationId xmlns:a16="http://schemas.microsoft.com/office/drawing/2014/main" id="{63626D8D-BEE8-4942-B324-6A64D28D5A19}"/>
              </a:ext>
            </a:extLst>
          </p:cNvPr>
          <p:cNvSpPr txBox="1"/>
          <p:nvPr/>
        </p:nvSpPr>
        <p:spPr>
          <a:xfrm>
            <a:off x="5661142" y="5909991"/>
            <a:ext cx="232757" cy="246221"/>
          </a:xfrm>
          <a:prstGeom prst="rect">
            <a:avLst/>
          </a:prstGeom>
          <a:noFill/>
        </p:spPr>
        <p:txBody>
          <a:bodyPr wrap="square" rtlCol="0">
            <a:spAutoFit/>
          </a:bodyPr>
          <a:lstStyle/>
          <a:p>
            <a:r>
              <a:rPr lang="en-US" sz="1000" dirty="0"/>
              <a:t>3</a:t>
            </a:r>
          </a:p>
        </p:txBody>
      </p:sp>
      <p:sp>
        <p:nvSpPr>
          <p:cNvPr id="101" name="TextBox 100">
            <a:extLst>
              <a:ext uri="{FF2B5EF4-FFF2-40B4-BE49-F238E27FC236}">
                <a16:creationId xmlns:a16="http://schemas.microsoft.com/office/drawing/2014/main" id="{2B788E22-D7B0-E44B-98A5-4C6578D36CAF}"/>
              </a:ext>
            </a:extLst>
          </p:cNvPr>
          <p:cNvSpPr txBox="1"/>
          <p:nvPr/>
        </p:nvSpPr>
        <p:spPr>
          <a:xfrm>
            <a:off x="5543099" y="6166132"/>
            <a:ext cx="232757" cy="246221"/>
          </a:xfrm>
          <a:prstGeom prst="rect">
            <a:avLst/>
          </a:prstGeom>
          <a:noFill/>
        </p:spPr>
        <p:txBody>
          <a:bodyPr wrap="square" rtlCol="0">
            <a:spAutoFit/>
          </a:bodyPr>
          <a:lstStyle/>
          <a:p>
            <a:r>
              <a:rPr lang="en-US" sz="1000" dirty="0"/>
              <a:t>4</a:t>
            </a:r>
          </a:p>
        </p:txBody>
      </p:sp>
      <p:sp>
        <p:nvSpPr>
          <p:cNvPr id="102" name="TextBox 101">
            <a:extLst>
              <a:ext uri="{FF2B5EF4-FFF2-40B4-BE49-F238E27FC236}">
                <a16:creationId xmlns:a16="http://schemas.microsoft.com/office/drawing/2014/main" id="{8D94CA55-C874-E742-BABC-E15CB989D1F3}"/>
              </a:ext>
            </a:extLst>
          </p:cNvPr>
          <p:cNvSpPr txBox="1"/>
          <p:nvPr/>
        </p:nvSpPr>
        <p:spPr>
          <a:xfrm>
            <a:off x="5263686" y="6270777"/>
            <a:ext cx="232757" cy="246221"/>
          </a:xfrm>
          <a:prstGeom prst="rect">
            <a:avLst/>
          </a:prstGeom>
          <a:noFill/>
        </p:spPr>
        <p:txBody>
          <a:bodyPr wrap="square" rtlCol="0">
            <a:spAutoFit/>
          </a:bodyPr>
          <a:lstStyle/>
          <a:p>
            <a:r>
              <a:rPr lang="en-US" sz="1000" dirty="0"/>
              <a:t>5</a:t>
            </a:r>
          </a:p>
        </p:txBody>
      </p:sp>
      <p:sp>
        <p:nvSpPr>
          <p:cNvPr id="103" name="TextBox 102">
            <a:extLst>
              <a:ext uri="{FF2B5EF4-FFF2-40B4-BE49-F238E27FC236}">
                <a16:creationId xmlns:a16="http://schemas.microsoft.com/office/drawing/2014/main" id="{E1E3F03B-3647-9F4A-97E4-869ECD63F7D4}"/>
              </a:ext>
            </a:extLst>
          </p:cNvPr>
          <p:cNvSpPr txBox="1"/>
          <p:nvPr/>
        </p:nvSpPr>
        <p:spPr>
          <a:xfrm>
            <a:off x="4980900" y="6166132"/>
            <a:ext cx="232757" cy="246221"/>
          </a:xfrm>
          <a:prstGeom prst="rect">
            <a:avLst/>
          </a:prstGeom>
          <a:noFill/>
        </p:spPr>
        <p:txBody>
          <a:bodyPr wrap="square" rtlCol="0">
            <a:spAutoFit/>
          </a:bodyPr>
          <a:lstStyle/>
          <a:p>
            <a:r>
              <a:rPr lang="en-US" sz="1000" dirty="0"/>
              <a:t>6</a:t>
            </a:r>
          </a:p>
        </p:txBody>
      </p:sp>
      <p:sp>
        <p:nvSpPr>
          <p:cNvPr id="104" name="TextBox 103">
            <a:extLst>
              <a:ext uri="{FF2B5EF4-FFF2-40B4-BE49-F238E27FC236}">
                <a16:creationId xmlns:a16="http://schemas.microsoft.com/office/drawing/2014/main" id="{7A5C2BB1-D97D-5241-9EE0-A0C92565A5D0}"/>
              </a:ext>
            </a:extLst>
          </p:cNvPr>
          <p:cNvSpPr txBox="1"/>
          <p:nvPr/>
        </p:nvSpPr>
        <p:spPr>
          <a:xfrm>
            <a:off x="4887897" y="5902415"/>
            <a:ext cx="232757" cy="246221"/>
          </a:xfrm>
          <a:prstGeom prst="rect">
            <a:avLst/>
          </a:prstGeom>
          <a:noFill/>
        </p:spPr>
        <p:txBody>
          <a:bodyPr wrap="square" rtlCol="0">
            <a:spAutoFit/>
          </a:bodyPr>
          <a:lstStyle/>
          <a:p>
            <a:r>
              <a:rPr lang="en-US" sz="1000" dirty="0"/>
              <a:t>7</a:t>
            </a:r>
          </a:p>
        </p:txBody>
      </p:sp>
      <p:sp>
        <p:nvSpPr>
          <p:cNvPr id="105" name="TextBox 104">
            <a:extLst>
              <a:ext uri="{FF2B5EF4-FFF2-40B4-BE49-F238E27FC236}">
                <a16:creationId xmlns:a16="http://schemas.microsoft.com/office/drawing/2014/main" id="{175151FD-97BB-A041-9C80-F69323156B0B}"/>
              </a:ext>
            </a:extLst>
          </p:cNvPr>
          <p:cNvSpPr txBox="1"/>
          <p:nvPr/>
        </p:nvSpPr>
        <p:spPr>
          <a:xfrm>
            <a:off x="4974443" y="5635969"/>
            <a:ext cx="232757" cy="246221"/>
          </a:xfrm>
          <a:prstGeom prst="rect">
            <a:avLst/>
          </a:prstGeom>
          <a:noFill/>
        </p:spPr>
        <p:txBody>
          <a:bodyPr wrap="square" rtlCol="0">
            <a:spAutoFit/>
          </a:bodyPr>
          <a:lstStyle/>
          <a:p>
            <a:r>
              <a:rPr lang="en-US" sz="1000" dirty="0"/>
              <a:t>8</a:t>
            </a:r>
          </a:p>
        </p:txBody>
      </p:sp>
      <p:sp>
        <p:nvSpPr>
          <p:cNvPr id="72" name="Rectangle 71">
            <a:extLst>
              <a:ext uri="{FF2B5EF4-FFF2-40B4-BE49-F238E27FC236}">
                <a16:creationId xmlns:a16="http://schemas.microsoft.com/office/drawing/2014/main" id="{558F9083-0DC5-C14E-A0E3-D66DC6418BBA}"/>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73" name="Picture 72">
            <a:extLst>
              <a:ext uri="{FF2B5EF4-FFF2-40B4-BE49-F238E27FC236}">
                <a16:creationId xmlns:a16="http://schemas.microsoft.com/office/drawing/2014/main" id="{E095F8C7-9D37-8046-A8C3-CABF893512EB}"/>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96126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E2D444E-988B-9F4E-ACAE-9677336D26C8}"/>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grpSp>
        <p:nvGrpSpPr>
          <p:cNvPr id="4" name="Group 3">
            <a:extLst>
              <a:ext uri="{FF2B5EF4-FFF2-40B4-BE49-F238E27FC236}">
                <a16:creationId xmlns:a16="http://schemas.microsoft.com/office/drawing/2014/main" id="{5A9BC73F-151A-464E-AB2F-3F187FC911E1}"/>
              </a:ext>
            </a:extLst>
          </p:cNvPr>
          <p:cNvGrpSpPr/>
          <p:nvPr/>
        </p:nvGrpSpPr>
        <p:grpSpPr>
          <a:xfrm>
            <a:off x="1616237" y="810686"/>
            <a:ext cx="5179104" cy="2527935"/>
            <a:chOff x="1612284" y="942080"/>
            <a:chExt cx="5179104" cy="2527935"/>
          </a:xfrm>
        </p:grpSpPr>
        <p:sp>
          <p:nvSpPr>
            <p:cNvPr id="26" name="Rounded Rectangle 25">
              <a:extLst>
                <a:ext uri="{FF2B5EF4-FFF2-40B4-BE49-F238E27FC236}">
                  <a16:creationId xmlns:a16="http://schemas.microsoft.com/office/drawing/2014/main" id="{2FE312BA-03A5-C249-9B76-E07CD935E8DD}"/>
                </a:ext>
              </a:extLst>
            </p:cNvPr>
            <p:cNvSpPr/>
            <p:nvPr/>
          </p:nvSpPr>
          <p:spPr>
            <a:xfrm>
              <a:off x="1620447" y="1863809"/>
              <a:ext cx="4782312" cy="1603014"/>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C608E98D-1F09-0F4A-884D-EAFB99001473}"/>
                </a:ext>
              </a:extLst>
            </p:cNvPr>
            <p:cNvSpPr/>
            <p:nvPr/>
          </p:nvSpPr>
          <p:spPr>
            <a:xfrm>
              <a:off x="1612477" y="959698"/>
              <a:ext cx="4773698" cy="82296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33F70CE7-5E9D-A84F-BD98-86CF331ADABF}"/>
                </a:ext>
              </a:extLst>
            </p:cNvPr>
            <p:cNvSpPr/>
            <p:nvPr/>
          </p:nvSpPr>
          <p:spPr>
            <a:xfrm>
              <a:off x="1612284" y="1242242"/>
              <a:ext cx="4773891" cy="540491"/>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984108-B125-464E-BEB6-E0BE23ACD90E}"/>
                </a:ext>
              </a:extLst>
            </p:cNvPr>
            <p:cNvSpPr/>
            <p:nvPr/>
          </p:nvSpPr>
          <p:spPr>
            <a:xfrm>
              <a:off x="1835402" y="1305406"/>
              <a:ext cx="4920183" cy="421898"/>
            </a:xfrm>
            <a:prstGeom prst="rect">
              <a:avLst/>
            </a:prstGeom>
          </p:spPr>
          <p:txBody>
            <a:bodyPr wrap="square" numCol="3">
              <a:noAutofit/>
            </a:bodyPr>
            <a:lstStyle/>
            <a:p>
              <a:pPr marL="171450" indent="-171450">
                <a:buFont typeface="Wingdings" pitchFamily="2" charset="2"/>
                <a:buChar char="q"/>
              </a:pPr>
              <a:r>
                <a:rPr lang="en-US" sz="900" b="1" dirty="0">
                  <a:cs typeface="Times New Roman"/>
                </a:rPr>
                <a:t> </a:t>
              </a:r>
              <a:r>
                <a:rPr lang="en-US" sz="900" dirty="0"/>
                <a:t>Water bath, 95 </a:t>
              </a:r>
              <a:r>
                <a:rPr lang="en-US" sz="900" dirty="0">
                  <a:sym typeface="Symbol" pitchFamily="2" charset="2"/>
                </a:rPr>
                <a:t></a:t>
              </a:r>
              <a:r>
                <a:rPr lang="en-US" sz="900" dirty="0"/>
                <a:t>C</a:t>
              </a:r>
            </a:p>
            <a:p>
              <a:pPr marL="171450" indent="-171450">
                <a:buFont typeface="Wingdings" pitchFamily="2" charset="2"/>
                <a:buChar char="q"/>
              </a:pPr>
              <a:r>
                <a:rPr lang="en-US" sz="900" dirty="0"/>
                <a:t> Vortexer </a:t>
              </a:r>
              <a:r>
                <a:rPr lang="en-US" sz="900" i="1" dirty="0"/>
                <a:t>(optional)</a:t>
              </a:r>
            </a:p>
            <a:p>
              <a:pPr marL="171450" indent="-171450">
                <a:buFont typeface="Wingdings" pitchFamily="2" charset="2"/>
                <a:buChar char="q"/>
              </a:pPr>
              <a:r>
                <a:rPr lang="en-US" sz="900" dirty="0"/>
                <a:t>Mini-centrifuge (10,000 </a:t>
              </a:r>
              <a:r>
                <a:rPr lang="en-US" sz="900" i="1" dirty="0"/>
                <a:t>x g</a:t>
              </a:r>
              <a:r>
                <a:rPr lang="en-US" sz="900" dirty="0"/>
                <a:t>)</a:t>
              </a:r>
            </a:p>
            <a:p>
              <a:pPr marL="171450" indent="-171450">
                <a:buFont typeface="Wingdings" pitchFamily="2" charset="2"/>
                <a:buChar char="q"/>
              </a:pPr>
              <a:r>
                <a:rPr lang="en-US" sz="900" dirty="0"/>
                <a:t>Float rack</a:t>
              </a:r>
            </a:p>
            <a:p>
              <a:pPr marL="171450" indent="-171450">
                <a:buFont typeface="Wingdings" pitchFamily="2" charset="2"/>
                <a:buChar char="q"/>
              </a:pPr>
              <a:r>
                <a:rPr lang="en-US" sz="900" dirty="0"/>
                <a:t> Metal tongs</a:t>
              </a:r>
            </a:p>
            <a:p>
              <a:pPr marL="171450" indent="-171450">
                <a:buFont typeface="Wingdings" pitchFamily="2" charset="2"/>
                <a:buChar char="q"/>
              </a:pPr>
              <a:r>
                <a:rPr lang="en-US" sz="900" dirty="0">
                  <a:cs typeface="Times New Roman" panose="02020603050405020304" pitchFamily="18" charset="0"/>
                </a:rPr>
                <a:t> Ice bucket or cooler </a:t>
              </a:r>
              <a:endParaRPr lang="en-US" sz="900" b="1" dirty="0">
                <a:cs typeface="Times New Roman"/>
              </a:endParaRPr>
            </a:p>
          </p:txBody>
        </p:sp>
        <p:sp>
          <p:nvSpPr>
            <p:cNvPr id="23" name="TextBox 22">
              <a:extLst>
                <a:ext uri="{FF2B5EF4-FFF2-40B4-BE49-F238E27FC236}">
                  <a16:creationId xmlns:a16="http://schemas.microsoft.com/office/drawing/2014/main" id="{AF3E9540-3303-A548-92A3-1BA37FF6138F}"/>
                </a:ext>
              </a:extLst>
            </p:cNvPr>
            <p:cNvSpPr txBox="1"/>
            <p:nvPr/>
          </p:nvSpPr>
          <p:spPr>
            <a:xfrm>
              <a:off x="1776505" y="942080"/>
              <a:ext cx="2367643" cy="307777"/>
            </a:xfrm>
            <a:prstGeom prst="rect">
              <a:avLst/>
            </a:prstGeom>
            <a:noFill/>
          </p:spPr>
          <p:txBody>
            <a:bodyPr wrap="square" rtlCol="0">
              <a:spAutoFit/>
            </a:bodyPr>
            <a:lstStyle/>
            <a:p>
              <a:r>
                <a:rPr lang="en-US" sz="1400" b="1" dirty="0">
                  <a:cs typeface="Times New Roman" panose="02020603050405020304" pitchFamily="18" charset="0"/>
                </a:rPr>
                <a:t>Class Materials</a:t>
              </a:r>
            </a:p>
          </p:txBody>
        </p:sp>
        <p:sp>
          <p:nvSpPr>
            <p:cNvPr id="24" name="Rounded Rectangle 23">
              <a:extLst>
                <a:ext uri="{FF2B5EF4-FFF2-40B4-BE49-F238E27FC236}">
                  <a16:creationId xmlns:a16="http://schemas.microsoft.com/office/drawing/2014/main" id="{F24F19C4-0134-0243-A9A1-2A35CAC74900}"/>
                </a:ext>
              </a:extLst>
            </p:cNvPr>
            <p:cNvSpPr/>
            <p:nvPr/>
          </p:nvSpPr>
          <p:spPr>
            <a:xfrm>
              <a:off x="1624627" y="2159197"/>
              <a:ext cx="4773698" cy="1310818"/>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D61267C-1B30-9B42-9BEE-D0BE1C1615F3}"/>
                </a:ext>
              </a:extLst>
            </p:cNvPr>
            <p:cNvSpPr/>
            <p:nvPr/>
          </p:nvSpPr>
          <p:spPr>
            <a:xfrm>
              <a:off x="1835402" y="2213317"/>
              <a:ext cx="4955986" cy="1199245"/>
            </a:xfrm>
            <a:prstGeom prst="rect">
              <a:avLst/>
            </a:prstGeom>
          </p:spPr>
          <p:txBody>
            <a:bodyPr wrap="square" numCol="3">
              <a:noAutofit/>
            </a:bodyPr>
            <a:lstStyle/>
            <a:p>
              <a:pPr marL="171450" indent="-171450">
                <a:buFont typeface="Wingdings" pitchFamily="2" charset="2"/>
                <a:buChar char="q"/>
              </a:pPr>
              <a:r>
                <a:rPr lang="en-US" sz="900" dirty="0"/>
                <a:t> 2 Arthropod specimens</a:t>
              </a:r>
            </a:p>
            <a:p>
              <a:pPr marL="171450" indent="-171450">
                <a:buFont typeface="Wingdings" pitchFamily="2" charset="2"/>
                <a:buChar char="q"/>
              </a:pPr>
              <a:r>
                <a:rPr lang="en-US" sz="900" dirty="0"/>
                <a:t> +/- </a:t>
              </a:r>
              <a:r>
                <a:rPr lang="en-US" sz="900" i="1" dirty="0"/>
                <a:t>Drosophila </a:t>
              </a:r>
              <a:r>
                <a:rPr lang="en-US" sz="900" dirty="0"/>
                <a:t>controls</a:t>
              </a:r>
            </a:p>
            <a:p>
              <a:pPr marL="171450" indent="-171450">
                <a:buFont typeface="Wingdings" pitchFamily="2" charset="2"/>
                <a:buChar char="q"/>
              </a:pPr>
              <a:r>
                <a:rPr lang="en-US" sz="900" dirty="0"/>
                <a:t> Distilled water</a:t>
              </a:r>
            </a:p>
            <a:p>
              <a:pPr marL="171450" indent="-171450">
                <a:buFont typeface="Wingdings" pitchFamily="2" charset="2"/>
                <a:buChar char="q"/>
              </a:pPr>
              <a:r>
                <a:rPr lang="en-US" sz="900" dirty="0"/>
                <a:t> Gloves</a:t>
              </a:r>
            </a:p>
            <a:p>
              <a:pPr marL="171450" indent="-171450">
                <a:buFont typeface="Wingdings" pitchFamily="2" charset="2"/>
                <a:buChar char="q"/>
              </a:pPr>
              <a:r>
                <a:rPr lang="en-US" sz="900" dirty="0"/>
                <a:t> Kimwipes (or paper towels)</a:t>
              </a:r>
            </a:p>
            <a:p>
              <a:pPr marL="171450" indent="-171450">
                <a:buFont typeface="Wingdings" pitchFamily="2" charset="2"/>
                <a:buChar char="q"/>
              </a:pPr>
              <a:r>
                <a:rPr lang="en-US" sz="900" dirty="0"/>
                <a:t> Petri dish</a:t>
              </a:r>
            </a:p>
            <a:p>
              <a:pPr marL="171450" indent="-171450">
                <a:buFont typeface="Wingdings" pitchFamily="2" charset="2"/>
                <a:buChar char="q"/>
              </a:pPr>
              <a:r>
                <a:rPr lang="en-US" sz="900" dirty="0"/>
                <a:t> Dissecting tools (tweezers/scalpel)</a:t>
              </a:r>
            </a:p>
            <a:p>
              <a:pPr marL="171450" indent="-171450">
                <a:buFont typeface="Wingdings" pitchFamily="2" charset="2"/>
                <a:buChar char="q"/>
              </a:pPr>
              <a:r>
                <a:rPr lang="en-US" sz="900" dirty="0"/>
                <a:t> Cell lysis buffer</a:t>
              </a:r>
            </a:p>
            <a:p>
              <a:pPr marL="171450" indent="-171450">
                <a:buFont typeface="Wingdings" pitchFamily="2" charset="2"/>
                <a:buChar char="q"/>
              </a:pPr>
              <a:r>
                <a:rPr lang="en-US" sz="900" dirty="0"/>
                <a:t> DNA elution buffer</a:t>
              </a:r>
            </a:p>
            <a:p>
              <a:pPr marL="171450" indent="-171450">
                <a:buFont typeface="Wingdings" pitchFamily="2" charset="2"/>
                <a:buChar char="q"/>
              </a:pPr>
              <a:r>
                <a:rPr lang="en-US" sz="900" dirty="0"/>
                <a:t> Isopropanol, cold</a:t>
              </a:r>
            </a:p>
            <a:p>
              <a:pPr marL="171450" indent="-171450">
                <a:buFont typeface="Wingdings" pitchFamily="2" charset="2"/>
                <a:buChar char="q"/>
              </a:pPr>
              <a:r>
                <a:rPr lang="en-US" sz="900" dirty="0"/>
                <a:t> 70% Ethanol</a:t>
              </a:r>
            </a:p>
            <a:p>
              <a:pPr marL="171450" indent="-171450">
                <a:buFont typeface="Wingdings" pitchFamily="2" charset="2"/>
                <a:buChar char="q"/>
              </a:pPr>
              <a:r>
                <a:rPr lang="en-US" sz="900" dirty="0"/>
                <a:t> 1.5 ml microcentrifuge tubes</a:t>
              </a:r>
            </a:p>
            <a:p>
              <a:pPr marL="171450" indent="-171450">
                <a:buFont typeface="Wingdings" pitchFamily="2" charset="2"/>
                <a:buChar char="q"/>
              </a:pPr>
              <a:r>
                <a:rPr lang="en-US" sz="900" dirty="0"/>
                <a:t> Tube rack</a:t>
              </a:r>
            </a:p>
            <a:p>
              <a:pPr marL="171450" indent="-171450">
                <a:buFont typeface="Wingdings" pitchFamily="2" charset="2"/>
                <a:buChar char="q"/>
              </a:pPr>
              <a:r>
                <a:rPr lang="en-US" sz="900" dirty="0"/>
                <a:t> Sterile pestles</a:t>
              </a:r>
            </a:p>
            <a:p>
              <a:pPr marL="171450" indent="-171450">
                <a:buFont typeface="Wingdings" pitchFamily="2" charset="2"/>
                <a:buChar char="q"/>
              </a:pPr>
              <a:r>
                <a:rPr lang="en-US" sz="900" dirty="0"/>
                <a:t> Pipette (20-200)</a:t>
              </a:r>
            </a:p>
            <a:p>
              <a:pPr marL="171450" indent="-171450">
                <a:buFont typeface="Wingdings" pitchFamily="2" charset="2"/>
                <a:buChar char="q"/>
              </a:pPr>
              <a:r>
                <a:rPr lang="en-US" sz="900" dirty="0"/>
                <a:t> Pipette tips</a:t>
              </a:r>
            </a:p>
            <a:p>
              <a:pPr marL="171450" indent="-171450">
                <a:buFont typeface="Wingdings" pitchFamily="2" charset="2"/>
                <a:buChar char="q"/>
              </a:pPr>
              <a:r>
                <a:rPr lang="en-US" sz="900" dirty="0"/>
                <a:t> Waste cup for tips</a:t>
              </a:r>
            </a:p>
            <a:p>
              <a:pPr marL="171450" indent="-171450">
                <a:buFont typeface="Wingdings" pitchFamily="2" charset="2"/>
                <a:buChar char="q"/>
              </a:pPr>
              <a:r>
                <a:rPr lang="en-US" sz="900" dirty="0"/>
                <a:t> Waste cup for liquids</a:t>
              </a:r>
            </a:p>
            <a:p>
              <a:pPr marL="171450" indent="-171450">
                <a:buFont typeface="Wingdings" pitchFamily="2" charset="2"/>
                <a:buChar char="q"/>
              </a:pPr>
              <a:r>
                <a:rPr lang="en-US" sz="900" dirty="0"/>
                <a:t> Sharpie</a:t>
              </a:r>
            </a:p>
            <a:p>
              <a:pPr marL="171450" indent="-171450">
                <a:buFont typeface="Wingdings" pitchFamily="2" charset="2"/>
                <a:buChar char="q"/>
              </a:pPr>
              <a:r>
                <a:rPr lang="en-US" sz="900" dirty="0"/>
                <a:t> Paper towels</a:t>
              </a:r>
            </a:p>
            <a:p>
              <a:pPr marL="171450" indent="-171450">
                <a:buFont typeface="Wingdings" pitchFamily="2" charset="2"/>
                <a:buChar char="q"/>
              </a:pPr>
              <a:r>
                <a:rPr lang="en-US" sz="900" dirty="0"/>
                <a:t> Parafilm</a:t>
              </a:r>
            </a:p>
            <a:p>
              <a:br>
                <a:rPr lang="en-US" sz="900" dirty="0"/>
              </a:br>
              <a:endParaRPr lang="en-US" sz="900" b="1" dirty="0">
                <a:solidFill>
                  <a:schemeClr val="accent4">
                    <a:lumMod val="50000"/>
                  </a:schemeClr>
                </a:solidFill>
                <a:cs typeface="Times New Roman"/>
              </a:endParaRPr>
            </a:p>
          </p:txBody>
        </p:sp>
        <p:sp>
          <p:nvSpPr>
            <p:cNvPr id="27" name="TextBox 26">
              <a:extLst>
                <a:ext uri="{FF2B5EF4-FFF2-40B4-BE49-F238E27FC236}">
                  <a16:creationId xmlns:a16="http://schemas.microsoft.com/office/drawing/2014/main" id="{E2E229E0-CABA-6C44-80ED-D81FBC7E93FC}"/>
                </a:ext>
              </a:extLst>
            </p:cNvPr>
            <p:cNvSpPr txBox="1"/>
            <p:nvPr/>
          </p:nvSpPr>
          <p:spPr>
            <a:xfrm>
              <a:off x="1776505" y="1865655"/>
              <a:ext cx="2367643" cy="307777"/>
            </a:xfrm>
            <a:prstGeom prst="rect">
              <a:avLst/>
            </a:prstGeom>
            <a:noFill/>
          </p:spPr>
          <p:txBody>
            <a:bodyPr wrap="square" rtlCol="0">
              <a:spAutoFit/>
            </a:bodyPr>
            <a:lstStyle/>
            <a:p>
              <a:r>
                <a:rPr lang="en-US" sz="1400" b="1" dirty="0">
                  <a:cs typeface="Times New Roman" panose="02020603050405020304" pitchFamily="18" charset="0"/>
                </a:rPr>
                <a:t>Materials per Group</a:t>
              </a:r>
            </a:p>
          </p:txBody>
        </p:sp>
      </p:grpSp>
      <p:sp>
        <p:nvSpPr>
          <p:cNvPr id="28" name="Rectangle 27">
            <a:extLst>
              <a:ext uri="{FF2B5EF4-FFF2-40B4-BE49-F238E27FC236}">
                <a16:creationId xmlns:a16="http://schemas.microsoft.com/office/drawing/2014/main" id="{0D3E8153-9B88-B04E-9AB1-8E3B1619E86C}"/>
              </a:ext>
            </a:extLst>
          </p:cNvPr>
          <p:cNvSpPr/>
          <p:nvPr/>
        </p:nvSpPr>
        <p:spPr>
          <a:xfrm>
            <a:off x="1611403" y="3375864"/>
            <a:ext cx="4790875" cy="6017032"/>
          </a:xfrm>
          <a:prstGeom prst="rect">
            <a:avLst/>
          </a:prstGeom>
        </p:spPr>
        <p:txBody>
          <a:bodyPr wrap="square">
            <a:spAutoFit/>
          </a:bodyPr>
          <a:lstStyle/>
          <a:p>
            <a:pPr algn="just"/>
            <a:r>
              <a:rPr lang="en-US" sz="1100" b="1" i="1" dirty="0"/>
              <a:t>Sample Preparation</a:t>
            </a:r>
            <a:endParaRPr lang="en-US" sz="1100" i="1" dirty="0"/>
          </a:p>
          <a:p>
            <a:pPr marL="738012" lvl="1" indent="-228600" algn="just">
              <a:buFont typeface="+mj-lt"/>
              <a:buAutoNum type="arabicPeriod"/>
            </a:pPr>
            <a:r>
              <a:rPr lang="en-US" sz="1100" dirty="0"/>
              <a:t>Use tweezers to carefully transfer the arthropod to a Petri dish. </a:t>
            </a:r>
          </a:p>
          <a:p>
            <a:pPr marL="738012" lvl="1" indent="-228600" algn="just">
              <a:buFont typeface="+mj-lt"/>
              <a:buAutoNum type="arabicPeriod"/>
            </a:pPr>
            <a:r>
              <a:rPr lang="en-US" sz="1100" dirty="0"/>
              <a:t>Rinse with water using either a squirt bottle or a 20-200 ul pipette.</a:t>
            </a:r>
          </a:p>
          <a:p>
            <a:pPr marL="738012" lvl="1" indent="-228600" algn="just">
              <a:buFont typeface="+mj-lt"/>
              <a:buAutoNum type="arabicPeriod"/>
            </a:pPr>
            <a:r>
              <a:rPr lang="en-US" sz="1100" dirty="0"/>
              <a:t>Blot dry excess liquid. (</a:t>
            </a:r>
            <a:r>
              <a:rPr lang="en-US" sz="1100" i="1" dirty="0"/>
              <a:t>See Note 2.1</a:t>
            </a:r>
            <a:r>
              <a:rPr lang="en-US" sz="1100" dirty="0"/>
              <a:t>)</a:t>
            </a:r>
          </a:p>
          <a:p>
            <a:pPr marL="738012" lvl="1" indent="-228600" algn="just">
              <a:buFont typeface="+mj-lt"/>
              <a:buAutoNum type="arabicPeriod"/>
            </a:pPr>
            <a:r>
              <a:rPr lang="en-US" sz="1100" dirty="0"/>
              <a:t>Remove the abdomen of the insect and cut off a small piece (roughly ~2 mm, or small enough to fit in the bottom of a microcentrifuge tube).  If the specimen is smaller than a grain of rice, use the entire body. </a:t>
            </a:r>
          </a:p>
          <a:p>
            <a:pPr marL="738012" lvl="1" indent="-228600" algn="just">
              <a:buFont typeface="+mj-lt"/>
              <a:buAutoNum type="arabicPeriod"/>
            </a:pPr>
            <a:r>
              <a:rPr lang="en-US" sz="1100" dirty="0"/>
              <a:t>Place the specimen in a labeled 1.5 ml microcentrifuge tube. </a:t>
            </a:r>
          </a:p>
          <a:p>
            <a:pPr algn="just"/>
            <a:endParaRPr lang="en-US" sz="1100" b="1" i="1" dirty="0"/>
          </a:p>
          <a:p>
            <a:pPr algn="just"/>
            <a:r>
              <a:rPr lang="en-US" sz="1100" b="1" i="1" dirty="0"/>
              <a:t>Cell Lysis</a:t>
            </a:r>
            <a:endParaRPr lang="en-US" sz="1100" dirty="0"/>
          </a:p>
          <a:p>
            <a:pPr marL="738012" lvl="1" indent="-228600" algn="just">
              <a:buFont typeface="+mj-lt"/>
              <a:buAutoNum type="arabicPeriod" startAt="6"/>
            </a:pPr>
            <a:r>
              <a:rPr lang="en-US" sz="1100" dirty="0"/>
              <a:t>Add 100 ul Cell Lysis Buffer to the first tube.</a:t>
            </a:r>
          </a:p>
          <a:p>
            <a:pPr marL="738012" lvl="1" indent="-228600" algn="just">
              <a:buFont typeface="+mj-lt"/>
              <a:buAutoNum type="arabicPeriod" startAt="6"/>
            </a:pPr>
            <a:r>
              <a:rPr lang="en-US" sz="1100" dirty="0"/>
              <a:t>Use a sterile pestle to grind the sample for 1 minute. (</a:t>
            </a:r>
            <a:r>
              <a:rPr lang="en-US" sz="1100" i="1" dirty="0"/>
              <a:t>See Note 2.2</a:t>
            </a:r>
            <a:r>
              <a:rPr lang="en-US" sz="1100" dirty="0"/>
              <a:t>)</a:t>
            </a:r>
          </a:p>
          <a:p>
            <a:pPr marL="738012" lvl="1" indent="-228600" algn="just">
              <a:buFont typeface="+mj-lt"/>
              <a:buAutoNum type="arabicPeriod" startAt="6"/>
            </a:pPr>
            <a:r>
              <a:rPr lang="en-US" sz="1100" dirty="0"/>
              <a:t>Add an additional 100ul of Cell Lysis Buffer. Grind a few more times, then dip the pestle in the arthropod lysate to rinse and remove remaining debris. Change pestle and pipet tip; move on to the next sample and repeat Steps 6-8.</a:t>
            </a:r>
          </a:p>
          <a:p>
            <a:pPr marL="738012" lvl="1" indent="-228600" algn="just">
              <a:buFont typeface="+mj-lt"/>
              <a:buAutoNum type="arabicPeriod" startAt="6"/>
            </a:pPr>
            <a:r>
              <a:rPr lang="en-US" sz="1100" dirty="0"/>
              <a:t>Heat samples @ 95</a:t>
            </a:r>
            <a:r>
              <a:rPr lang="en-US" sz="1100" dirty="0">
                <a:sym typeface="Symbol" pitchFamily="2" charset="2"/>
              </a:rPr>
              <a:t></a:t>
            </a:r>
            <a:r>
              <a:rPr lang="en-US" sz="1100" dirty="0"/>
              <a:t> C for 5 minutes. </a:t>
            </a:r>
            <a:r>
              <a:rPr lang="en-US" sz="1100" i="1" dirty="0"/>
              <a:t>(See Notes 2.3 &amp; 2.4)</a:t>
            </a:r>
            <a:endParaRPr lang="en-US" sz="1100" dirty="0"/>
          </a:p>
          <a:p>
            <a:pPr marL="1247424" lvl="2" indent="-228600" algn="just">
              <a:buFont typeface="Arial" panose="020B0604020202020204" pitchFamily="34" charset="0"/>
              <a:buChar char="•"/>
            </a:pPr>
            <a:r>
              <a:rPr lang="en-US" sz="1100" dirty="0"/>
              <a:t>Wrap the caps with Parafilm to prevent lids from popping off while heating.</a:t>
            </a:r>
          </a:p>
          <a:p>
            <a:pPr marL="1247424" lvl="2" indent="-228600" algn="just">
              <a:buFont typeface="Arial" panose="020B0604020202020204" pitchFamily="34" charset="0"/>
              <a:buChar char="•"/>
            </a:pPr>
            <a:r>
              <a:rPr lang="en-US" sz="1100" dirty="0"/>
              <a:t>Place each of the tubes into a foam rack and place the rack directly in the beaker of hot water.</a:t>
            </a:r>
          </a:p>
          <a:p>
            <a:pPr marL="1247424" lvl="2" indent="-228600" algn="just">
              <a:buFont typeface="Arial" panose="020B0604020202020204" pitchFamily="34" charset="0"/>
              <a:buChar char="•"/>
            </a:pPr>
            <a:r>
              <a:rPr lang="en-US" sz="1100" dirty="0"/>
              <a:t>Use tongs or a long metal rod to remove the rack from the hot water.</a:t>
            </a:r>
          </a:p>
          <a:p>
            <a:pPr algn="just"/>
            <a:endParaRPr lang="en-US" sz="1100" dirty="0"/>
          </a:p>
          <a:p>
            <a:pPr algn="just"/>
            <a:r>
              <a:rPr lang="en-US" sz="1100" b="1" i="1" dirty="0"/>
              <a:t>Cellular Debris Removal</a:t>
            </a:r>
            <a:endParaRPr lang="en-US" sz="1100" dirty="0"/>
          </a:p>
          <a:p>
            <a:pPr marL="738012" lvl="1" indent="-228600" algn="just">
              <a:buFont typeface="+mj-lt"/>
              <a:buAutoNum type="arabicPeriod" startAt="10"/>
            </a:pPr>
            <a:r>
              <a:rPr lang="en-US" sz="1100" dirty="0"/>
              <a:t>Place tubes in ice bucket or refrigerator to cool to room temperature.</a:t>
            </a:r>
          </a:p>
          <a:p>
            <a:pPr marL="738012" lvl="1" indent="-228600" algn="just">
              <a:buFont typeface="+mj-lt"/>
              <a:buAutoNum type="arabicPeriod" startAt="10"/>
            </a:pPr>
            <a:r>
              <a:rPr lang="en-US" sz="1100" dirty="0"/>
              <a:t>Vortex tubes for 20 seconds. If you do not have a vortexer, mix tubes by tilting back and forth ~ 50 times. This can be done with the microcentrifuge tubes still in the foam carrier (or in a tube rack) by placing one hand on the top and one on the bottom and gently inverting.</a:t>
            </a:r>
          </a:p>
          <a:p>
            <a:pPr marL="738012" lvl="1" indent="-228600" algn="just">
              <a:buFont typeface="+mj-lt"/>
              <a:buAutoNum type="arabicPeriod" startAt="10"/>
            </a:pPr>
            <a:r>
              <a:rPr lang="en-US" sz="1100" dirty="0"/>
              <a:t>Centrifuge for 2 minutes to pellet debris. </a:t>
            </a:r>
            <a:r>
              <a:rPr lang="en-US" sz="1100" i="1" dirty="0"/>
              <a:t>(See Note 2.5)</a:t>
            </a:r>
          </a:p>
        </p:txBody>
      </p:sp>
      <p:sp>
        <p:nvSpPr>
          <p:cNvPr id="3" name="TextBox 2">
            <a:extLst>
              <a:ext uri="{FF2B5EF4-FFF2-40B4-BE49-F238E27FC236}">
                <a16:creationId xmlns:a16="http://schemas.microsoft.com/office/drawing/2014/main" id="{25524B77-48B5-4E42-8FED-4F71647DCAC3}"/>
              </a:ext>
            </a:extLst>
          </p:cNvPr>
          <p:cNvSpPr txBox="1"/>
          <p:nvPr/>
        </p:nvSpPr>
        <p:spPr>
          <a:xfrm>
            <a:off x="225659" y="3543202"/>
            <a:ext cx="1194690" cy="1323439"/>
          </a:xfrm>
          <a:prstGeom prst="rect">
            <a:avLst/>
          </a:prstGeom>
          <a:noFill/>
        </p:spPr>
        <p:txBody>
          <a:bodyPr wrap="square" rtlCol="0">
            <a:spAutoFit/>
          </a:bodyPr>
          <a:lstStyle/>
          <a:p>
            <a:r>
              <a:rPr lang="en-US" sz="800" b="1" dirty="0">
                <a:solidFill>
                  <a:srgbClr val="945200"/>
                </a:solidFill>
              </a:rPr>
              <a:t>Note 2.1: </a:t>
            </a:r>
            <a:r>
              <a:rPr lang="en-US" sz="800" i="1" dirty="0"/>
              <a:t>DNA precipitates in the presence of alcohol. Therefore, remove as much preservative as possible. If the arthropod is large or has a thick/tough exoskeleton, dissect out the reproductive tissues.</a:t>
            </a:r>
            <a:endParaRPr lang="en-US" sz="800" dirty="0"/>
          </a:p>
        </p:txBody>
      </p:sp>
      <p:sp>
        <p:nvSpPr>
          <p:cNvPr id="18" name="TextBox 17">
            <a:extLst>
              <a:ext uri="{FF2B5EF4-FFF2-40B4-BE49-F238E27FC236}">
                <a16:creationId xmlns:a16="http://schemas.microsoft.com/office/drawing/2014/main" id="{7EDAE2F8-FEBB-DE43-B39E-C8DBDD217998}"/>
              </a:ext>
            </a:extLst>
          </p:cNvPr>
          <p:cNvSpPr txBox="1"/>
          <p:nvPr/>
        </p:nvSpPr>
        <p:spPr>
          <a:xfrm>
            <a:off x="225659" y="4969499"/>
            <a:ext cx="1194690" cy="1200329"/>
          </a:xfrm>
          <a:prstGeom prst="rect">
            <a:avLst/>
          </a:prstGeom>
          <a:noFill/>
        </p:spPr>
        <p:txBody>
          <a:bodyPr wrap="square" rtlCol="0">
            <a:spAutoFit/>
          </a:bodyPr>
          <a:lstStyle/>
          <a:p>
            <a:r>
              <a:rPr lang="en-US" sz="800" b="1" dirty="0">
                <a:solidFill>
                  <a:srgbClr val="945200"/>
                </a:solidFill>
              </a:rPr>
              <a:t>Note 2.2: </a:t>
            </a:r>
            <a:r>
              <a:rPr lang="en-US" sz="800" i="1" dirty="0"/>
              <a:t>This is the most critical step of the entire protocol. Thorough grinding is necessary in order to obtain high DNA yield. Use muscle power and grind each sample thoroughly.</a:t>
            </a:r>
          </a:p>
        </p:txBody>
      </p:sp>
      <p:sp>
        <p:nvSpPr>
          <p:cNvPr id="19" name="TextBox 18">
            <a:extLst>
              <a:ext uri="{FF2B5EF4-FFF2-40B4-BE49-F238E27FC236}">
                <a16:creationId xmlns:a16="http://schemas.microsoft.com/office/drawing/2014/main" id="{79D3347D-11D2-4B4B-9C69-BB36A437379E}"/>
              </a:ext>
            </a:extLst>
          </p:cNvPr>
          <p:cNvSpPr txBox="1"/>
          <p:nvPr/>
        </p:nvSpPr>
        <p:spPr>
          <a:xfrm>
            <a:off x="225659" y="7996879"/>
            <a:ext cx="1194690" cy="1200329"/>
          </a:xfrm>
          <a:prstGeom prst="rect">
            <a:avLst/>
          </a:prstGeom>
          <a:noFill/>
        </p:spPr>
        <p:txBody>
          <a:bodyPr wrap="square" rtlCol="0">
            <a:spAutoFit/>
          </a:bodyPr>
          <a:lstStyle/>
          <a:p>
            <a:r>
              <a:rPr lang="en-US" sz="800" b="1" dirty="0">
                <a:solidFill>
                  <a:srgbClr val="945200"/>
                </a:solidFill>
              </a:rPr>
              <a:t>Note 2.5: </a:t>
            </a:r>
            <a:r>
              <a:rPr lang="en-US" sz="800" i="1" dirty="0"/>
              <a:t>Always keep the centrifuge balanced! Space samples evenly across the rotor. If unable to properly balance the rotor, fill a labeled tube with water and  use it as a balancer. </a:t>
            </a:r>
            <a:endParaRPr lang="en-US" sz="800" dirty="0"/>
          </a:p>
        </p:txBody>
      </p:sp>
      <p:sp>
        <p:nvSpPr>
          <p:cNvPr id="2" name="Rounded Rectangle 1">
            <a:extLst>
              <a:ext uri="{FF2B5EF4-FFF2-40B4-BE49-F238E27FC236}">
                <a16:creationId xmlns:a16="http://schemas.microsoft.com/office/drawing/2014/main" id="{34F7DAC8-2FBE-7948-868A-16CF258EEC55}"/>
              </a:ext>
            </a:extLst>
          </p:cNvPr>
          <p:cNvSpPr/>
          <p:nvPr/>
        </p:nvSpPr>
        <p:spPr>
          <a:xfrm>
            <a:off x="6615822" y="3378879"/>
            <a:ext cx="864600" cy="914400"/>
          </a:xfrm>
          <a:prstGeom prst="roundRect">
            <a:avLst/>
          </a:prstGeom>
          <a:blipFill>
            <a:blip r:embed="rId3"/>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FD48C2F-A06D-0349-9526-3A8FC7B3AB88}"/>
              </a:ext>
            </a:extLst>
          </p:cNvPr>
          <p:cNvSpPr/>
          <p:nvPr/>
        </p:nvSpPr>
        <p:spPr>
          <a:xfrm>
            <a:off x="6615822" y="4902508"/>
            <a:ext cx="864600" cy="914400"/>
          </a:xfrm>
          <a:prstGeom prst="roundRect">
            <a:avLst/>
          </a:prstGeom>
          <a:blipFill>
            <a:blip r:embed="rId4"/>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B81EB8F-BB1A-E740-A68D-409D0A28B726}"/>
              </a:ext>
            </a:extLst>
          </p:cNvPr>
          <p:cNvSpPr txBox="1"/>
          <p:nvPr/>
        </p:nvSpPr>
        <p:spPr>
          <a:xfrm>
            <a:off x="225659" y="7089769"/>
            <a:ext cx="1194690" cy="830997"/>
          </a:xfrm>
          <a:prstGeom prst="rect">
            <a:avLst/>
          </a:prstGeom>
          <a:noFill/>
        </p:spPr>
        <p:txBody>
          <a:bodyPr wrap="square" rtlCol="0">
            <a:spAutoFit/>
          </a:bodyPr>
          <a:lstStyle/>
          <a:p>
            <a:r>
              <a:rPr lang="en-US" sz="800" b="1" dirty="0">
                <a:solidFill>
                  <a:srgbClr val="945200"/>
                </a:solidFill>
              </a:rPr>
              <a:t>Note 2.4: </a:t>
            </a:r>
            <a:r>
              <a:rPr lang="en-US" sz="800" i="1" dirty="0"/>
              <a:t>While samples are incubating, label new tubes containing 150 ul cold isopropanol in preparation for Step 13.</a:t>
            </a:r>
          </a:p>
        </p:txBody>
      </p:sp>
      <p:sp>
        <p:nvSpPr>
          <p:cNvPr id="34" name="Rounded Rectangle 33">
            <a:extLst>
              <a:ext uri="{FF2B5EF4-FFF2-40B4-BE49-F238E27FC236}">
                <a16:creationId xmlns:a16="http://schemas.microsoft.com/office/drawing/2014/main" id="{B23509A3-D129-1A42-BB48-AE10DB083EE7}"/>
              </a:ext>
            </a:extLst>
          </p:cNvPr>
          <p:cNvSpPr/>
          <p:nvPr/>
        </p:nvSpPr>
        <p:spPr>
          <a:xfrm>
            <a:off x="6615822" y="6351406"/>
            <a:ext cx="864600" cy="914400"/>
          </a:xfrm>
          <a:prstGeom prst="roundRect">
            <a:avLst/>
          </a:prstGeom>
          <a:blipFill>
            <a:blip r:embed="rId5"/>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8</a:t>
            </a:fld>
            <a:endParaRPr lang="en-US"/>
          </a:p>
        </p:txBody>
      </p:sp>
      <p:pic>
        <p:nvPicPr>
          <p:cNvPr id="36" name="Picture 35">
            <a:extLst>
              <a:ext uri="{FF2B5EF4-FFF2-40B4-BE49-F238E27FC236}">
                <a16:creationId xmlns:a16="http://schemas.microsoft.com/office/drawing/2014/main" id="{03F372AF-C12B-7241-AB4C-0B2C0F085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9" name="Rectangle 28">
            <a:extLst>
              <a:ext uri="{FF2B5EF4-FFF2-40B4-BE49-F238E27FC236}">
                <a16:creationId xmlns:a16="http://schemas.microsoft.com/office/drawing/2014/main" id="{2AA3C10B-A7D4-0440-88EC-BB9CD78697A0}"/>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DNA Extraction Protocol</a:t>
            </a:r>
          </a:p>
        </p:txBody>
      </p:sp>
      <p:sp>
        <p:nvSpPr>
          <p:cNvPr id="35" name="TextBox 34">
            <a:extLst>
              <a:ext uri="{FF2B5EF4-FFF2-40B4-BE49-F238E27FC236}">
                <a16:creationId xmlns:a16="http://schemas.microsoft.com/office/drawing/2014/main" id="{834B89D5-5A7A-554F-857F-9756AD8C7E4E}"/>
              </a:ext>
            </a:extLst>
          </p:cNvPr>
          <p:cNvSpPr txBox="1"/>
          <p:nvPr/>
        </p:nvSpPr>
        <p:spPr>
          <a:xfrm>
            <a:off x="6478903" y="4293279"/>
            <a:ext cx="1185777" cy="461665"/>
          </a:xfrm>
          <a:prstGeom prst="rect">
            <a:avLst/>
          </a:prstGeom>
          <a:noFill/>
        </p:spPr>
        <p:txBody>
          <a:bodyPr wrap="square" rtlCol="0">
            <a:spAutoFit/>
          </a:bodyPr>
          <a:lstStyle/>
          <a:p>
            <a:pPr algn="ctr"/>
            <a:r>
              <a:rPr lang="en-US" sz="800" i="1" dirty="0"/>
              <a:t>Samples should be small enough to fit in the bottom of a tube.</a:t>
            </a:r>
            <a:endParaRPr lang="en-US" sz="800" dirty="0"/>
          </a:p>
        </p:txBody>
      </p:sp>
      <p:sp>
        <p:nvSpPr>
          <p:cNvPr id="38" name="TextBox 37">
            <a:extLst>
              <a:ext uri="{FF2B5EF4-FFF2-40B4-BE49-F238E27FC236}">
                <a16:creationId xmlns:a16="http://schemas.microsoft.com/office/drawing/2014/main" id="{3B8ED583-F77C-8441-A2A8-F2D46D3BB4EA}"/>
              </a:ext>
            </a:extLst>
          </p:cNvPr>
          <p:cNvSpPr txBox="1"/>
          <p:nvPr/>
        </p:nvSpPr>
        <p:spPr>
          <a:xfrm>
            <a:off x="6526064" y="5816908"/>
            <a:ext cx="1044115" cy="338554"/>
          </a:xfrm>
          <a:prstGeom prst="rect">
            <a:avLst/>
          </a:prstGeom>
          <a:noFill/>
        </p:spPr>
        <p:txBody>
          <a:bodyPr wrap="square" rtlCol="0">
            <a:spAutoFit/>
          </a:bodyPr>
          <a:lstStyle/>
          <a:p>
            <a:pPr algn="ctr"/>
            <a:r>
              <a:rPr lang="en-US" sz="800" i="1" dirty="0"/>
              <a:t>Use a clean pestle for each arthropod.</a:t>
            </a:r>
            <a:endParaRPr lang="en-US" sz="800" dirty="0"/>
          </a:p>
        </p:txBody>
      </p:sp>
      <p:sp>
        <p:nvSpPr>
          <p:cNvPr id="40" name="TextBox 39">
            <a:extLst>
              <a:ext uri="{FF2B5EF4-FFF2-40B4-BE49-F238E27FC236}">
                <a16:creationId xmlns:a16="http://schemas.microsoft.com/office/drawing/2014/main" id="{DC30DA73-945A-C14C-A777-6EEB4E78BDB5}"/>
              </a:ext>
            </a:extLst>
          </p:cNvPr>
          <p:cNvSpPr txBox="1"/>
          <p:nvPr/>
        </p:nvSpPr>
        <p:spPr>
          <a:xfrm>
            <a:off x="6549733" y="7297911"/>
            <a:ext cx="1044115" cy="338554"/>
          </a:xfrm>
          <a:prstGeom prst="rect">
            <a:avLst/>
          </a:prstGeom>
          <a:noFill/>
        </p:spPr>
        <p:txBody>
          <a:bodyPr wrap="square" rtlCol="0">
            <a:spAutoFit/>
          </a:bodyPr>
          <a:lstStyle/>
          <a:p>
            <a:pPr algn="ctr"/>
            <a:r>
              <a:rPr lang="en-US" sz="800" i="1" dirty="0"/>
              <a:t>Keep water boiling during incubation.</a:t>
            </a:r>
            <a:endParaRPr lang="en-US" sz="800" dirty="0"/>
          </a:p>
        </p:txBody>
      </p:sp>
      <p:sp>
        <p:nvSpPr>
          <p:cNvPr id="41" name="Rounded Rectangle 40">
            <a:extLst>
              <a:ext uri="{FF2B5EF4-FFF2-40B4-BE49-F238E27FC236}">
                <a16:creationId xmlns:a16="http://schemas.microsoft.com/office/drawing/2014/main" id="{43DE09F6-69E7-CF43-B5D8-3EEFC8A8F5BE}"/>
              </a:ext>
            </a:extLst>
          </p:cNvPr>
          <p:cNvSpPr/>
          <p:nvPr/>
        </p:nvSpPr>
        <p:spPr>
          <a:xfrm>
            <a:off x="6615822" y="7877548"/>
            <a:ext cx="864600" cy="914400"/>
          </a:xfrm>
          <a:prstGeom prst="roundRect">
            <a:avLst/>
          </a:prstGeom>
          <a:blipFill>
            <a:blip r:embed="rId7"/>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A026EB1-224E-BA42-BD83-CE09834BC02F}"/>
              </a:ext>
            </a:extLst>
          </p:cNvPr>
          <p:cNvSpPr txBox="1"/>
          <p:nvPr/>
        </p:nvSpPr>
        <p:spPr>
          <a:xfrm>
            <a:off x="6487840" y="8793285"/>
            <a:ext cx="1167900" cy="461665"/>
          </a:xfrm>
          <a:prstGeom prst="rect">
            <a:avLst/>
          </a:prstGeom>
          <a:noFill/>
        </p:spPr>
        <p:txBody>
          <a:bodyPr wrap="square" rtlCol="0">
            <a:spAutoFit/>
          </a:bodyPr>
          <a:lstStyle/>
          <a:p>
            <a:pPr algn="ctr"/>
            <a:r>
              <a:rPr lang="en-US" sz="800" i="1" dirty="0"/>
              <a:t>Centrifuge at 10,000 x g or use the default high speed.</a:t>
            </a:r>
            <a:endParaRPr lang="en-US" sz="800" dirty="0"/>
          </a:p>
        </p:txBody>
      </p:sp>
      <p:sp>
        <p:nvSpPr>
          <p:cNvPr id="31" name="TextBox 30">
            <a:extLst>
              <a:ext uri="{FF2B5EF4-FFF2-40B4-BE49-F238E27FC236}">
                <a16:creationId xmlns:a16="http://schemas.microsoft.com/office/drawing/2014/main" id="{F732517F-431B-D344-B9AB-27D05A29169F}"/>
              </a:ext>
            </a:extLst>
          </p:cNvPr>
          <p:cNvSpPr txBox="1"/>
          <p:nvPr/>
        </p:nvSpPr>
        <p:spPr>
          <a:xfrm>
            <a:off x="218316" y="6215141"/>
            <a:ext cx="1194690" cy="830997"/>
          </a:xfrm>
          <a:prstGeom prst="rect">
            <a:avLst/>
          </a:prstGeom>
          <a:noFill/>
        </p:spPr>
        <p:txBody>
          <a:bodyPr wrap="square" rtlCol="0">
            <a:spAutoFit/>
          </a:bodyPr>
          <a:lstStyle/>
          <a:p>
            <a:r>
              <a:rPr lang="en-US" sz="800" b="1" dirty="0">
                <a:solidFill>
                  <a:srgbClr val="945200"/>
                </a:solidFill>
              </a:rPr>
              <a:t>Note 2.3:</a:t>
            </a:r>
            <a:r>
              <a:rPr lang="en-US" sz="800" i="1" dirty="0"/>
              <a:t> Do not over-boil. Extended incubation at </a:t>
            </a:r>
            <a:r>
              <a:rPr lang="en-US" sz="800" dirty="0"/>
              <a:t>95</a:t>
            </a:r>
            <a:r>
              <a:rPr lang="en-US" sz="800" dirty="0">
                <a:sym typeface="Symbol" pitchFamily="2" charset="2"/>
              </a:rPr>
              <a:t></a:t>
            </a:r>
            <a:r>
              <a:rPr lang="en-US" sz="800" dirty="0"/>
              <a:t> C</a:t>
            </a:r>
            <a:r>
              <a:rPr lang="en-US" sz="800" i="1" dirty="0"/>
              <a:t> can lead to denaturation and degradation of DNA.  </a:t>
            </a:r>
          </a:p>
        </p:txBody>
      </p:sp>
      <p:sp>
        <p:nvSpPr>
          <p:cNvPr id="32" name="Rectangle 31">
            <a:extLst>
              <a:ext uri="{FF2B5EF4-FFF2-40B4-BE49-F238E27FC236}">
                <a16:creationId xmlns:a16="http://schemas.microsoft.com/office/drawing/2014/main" id="{E67F5D59-DFCA-C244-92FB-F166D4E4CEE2}"/>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37" name="Rectangle 36">
            <a:extLst>
              <a:ext uri="{FF2B5EF4-FFF2-40B4-BE49-F238E27FC236}">
                <a16:creationId xmlns:a16="http://schemas.microsoft.com/office/drawing/2014/main" id="{13BF0F38-62DF-AF49-B7A2-62AEA8331207}"/>
              </a:ext>
            </a:extLst>
          </p:cNvPr>
          <p:cNvSpPr/>
          <p:nvPr/>
        </p:nvSpPr>
        <p:spPr>
          <a:xfrm>
            <a:off x="436888" y="9360435"/>
            <a:ext cx="2268605" cy="507831"/>
          </a:xfrm>
          <a:prstGeom prst="rect">
            <a:avLst/>
          </a:prstGeom>
        </p:spPr>
        <p:txBody>
          <a:bodyPr wrap="square">
            <a:spAutoFit/>
          </a:bodyPr>
          <a:lstStyle/>
          <a:p>
            <a:pPr algn="ctr" hangingPunct="0"/>
            <a:r>
              <a:rPr lang="en-US" sz="900" b="1" dirty="0">
                <a:solidFill>
                  <a:schemeClr val="accent4">
                    <a:lumMod val="75000"/>
                  </a:schemeClr>
                </a:solidFill>
                <a:ea typeface="Times New Roman" charset="0"/>
              </a:rPr>
              <a:t>This protocol was adapted and modified for The</a:t>
            </a:r>
            <a:r>
              <a:rPr lang="en-US" sz="900" b="1" i="1" dirty="0">
                <a:solidFill>
                  <a:schemeClr val="accent4">
                    <a:lumMod val="75000"/>
                  </a:schemeClr>
                </a:solidFill>
                <a:ea typeface="Times New Roman" charset="0"/>
              </a:rPr>
              <a:t> Wolbachia </a:t>
            </a:r>
            <a:r>
              <a:rPr lang="en-US" sz="900" b="1" dirty="0">
                <a:solidFill>
                  <a:schemeClr val="accent4">
                    <a:lumMod val="75000"/>
                  </a:schemeClr>
                </a:solidFill>
                <a:ea typeface="Times New Roman" charset="0"/>
              </a:rPr>
              <a:t>Project; it is made available under CC-BY-NC-ND.  </a:t>
            </a:r>
          </a:p>
        </p:txBody>
      </p:sp>
    </p:spTree>
    <p:extLst>
      <p:ext uri="{BB962C8B-B14F-4D97-AF65-F5344CB8AC3E}">
        <p14:creationId xmlns:p14="http://schemas.microsoft.com/office/powerpoint/2010/main" val="19415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D3E8153-9B88-B04E-9AB1-8E3B1619E86C}"/>
              </a:ext>
            </a:extLst>
          </p:cNvPr>
          <p:cNvSpPr/>
          <p:nvPr/>
        </p:nvSpPr>
        <p:spPr>
          <a:xfrm>
            <a:off x="1611403" y="941733"/>
            <a:ext cx="4790875" cy="5509200"/>
          </a:xfrm>
          <a:prstGeom prst="rect">
            <a:avLst/>
          </a:prstGeom>
        </p:spPr>
        <p:txBody>
          <a:bodyPr wrap="square">
            <a:spAutoFit/>
          </a:bodyPr>
          <a:lstStyle/>
          <a:p>
            <a:pPr algn="just"/>
            <a:r>
              <a:rPr lang="en-US" sz="1100" b="1" i="1" dirty="0"/>
              <a:t>DNA Precipitation &amp; Purification</a:t>
            </a:r>
            <a:endParaRPr lang="en-US" sz="1100" i="1" dirty="0"/>
          </a:p>
          <a:p>
            <a:pPr marL="738012" lvl="1" indent="-228600" algn="just">
              <a:buFont typeface="+mj-lt"/>
              <a:buAutoNum type="arabicPeriod" startAt="13"/>
            </a:pPr>
            <a:r>
              <a:rPr lang="en-US" sz="1100" dirty="0"/>
              <a:t>Use a pipet to carefully transfer 150 ul of supernatant to a new tube containing an equal amount (150 ul) of cold isopropanol. </a:t>
            </a:r>
            <a:r>
              <a:rPr lang="en-US" sz="1100" i="1" dirty="0"/>
              <a:t>(See Note 2.6)</a:t>
            </a:r>
          </a:p>
          <a:p>
            <a:pPr marL="738012" lvl="1" indent="-228600" algn="just">
              <a:buFont typeface="+mj-lt"/>
              <a:buAutoNum type="arabicPeriod" startAt="13"/>
            </a:pPr>
            <a:endParaRPr lang="en-US" sz="1100" dirty="0"/>
          </a:p>
          <a:p>
            <a:pPr lvl="1" algn="just"/>
            <a:endParaRPr lang="en-US" sz="1100" dirty="0"/>
          </a:p>
          <a:p>
            <a:pPr lvl="1" algn="just"/>
            <a:endParaRPr lang="en-US" sz="1100" dirty="0"/>
          </a:p>
          <a:p>
            <a:pPr lvl="1" algn="just"/>
            <a:endParaRPr lang="en-US" sz="1100" dirty="0"/>
          </a:p>
          <a:p>
            <a:pPr marL="738012" lvl="1" indent="-228600" algn="just">
              <a:buFont typeface="+mj-lt"/>
              <a:buAutoNum type="arabicPeriod" startAt="14"/>
            </a:pPr>
            <a:r>
              <a:rPr lang="en-US" sz="1100" dirty="0"/>
              <a:t>Gently mix samples by inverting approximately 50 times.</a:t>
            </a:r>
          </a:p>
          <a:p>
            <a:pPr marL="738012" lvl="1" indent="-228600" algn="just">
              <a:buFont typeface="+mj-lt"/>
              <a:buAutoNum type="arabicPeriod" startAt="14"/>
            </a:pPr>
            <a:r>
              <a:rPr lang="en-US" sz="1100" dirty="0"/>
              <a:t>Centrifuge for 5 minutes to pellet genomic DNA. </a:t>
            </a:r>
            <a:r>
              <a:rPr lang="en-US" sz="1100" i="1" dirty="0"/>
              <a:t>(See Note 2.7)</a:t>
            </a:r>
          </a:p>
          <a:p>
            <a:pPr marL="738012" lvl="1" indent="-228600" algn="just">
              <a:buFont typeface="+mj-lt"/>
              <a:buAutoNum type="arabicPeriod" startAt="14"/>
            </a:pPr>
            <a:r>
              <a:rPr lang="en-US" sz="1100" dirty="0"/>
              <a:t>Carefully pour the supernatants into a waste cup and invert tubes on a paper towel to air dry for 1 minute. Be careful not to reinvert the tubes prior to placing them on the paper towel as this could cause ethanol to flow back against, and possibly dislodge, the pellets.</a:t>
            </a:r>
          </a:p>
          <a:p>
            <a:pPr marL="738012" lvl="1" indent="-228600" algn="just">
              <a:buFont typeface="+mj-lt"/>
              <a:buAutoNum type="arabicPeriod" startAt="14"/>
            </a:pPr>
            <a:r>
              <a:rPr lang="en-US" sz="1100" dirty="0"/>
              <a:t>Add 100 ul of 70% ethanol to each pellet.</a:t>
            </a:r>
          </a:p>
          <a:p>
            <a:pPr marL="738012" lvl="1" indent="-228600" algn="just">
              <a:buFont typeface="+mj-lt"/>
              <a:buAutoNum type="arabicPeriod" startAt="14"/>
            </a:pPr>
            <a:r>
              <a:rPr lang="en-US" sz="1100" dirty="0"/>
              <a:t>Invert tubes 10 times to wash the DNA.</a:t>
            </a:r>
          </a:p>
          <a:p>
            <a:pPr marL="738012" lvl="1" indent="-228600" algn="just">
              <a:buFont typeface="+mj-lt"/>
              <a:buAutoNum type="arabicPeriod" startAt="14"/>
            </a:pPr>
            <a:r>
              <a:rPr lang="en-US" sz="1100" dirty="0"/>
              <a:t>Centrifuge for 1 minute.</a:t>
            </a:r>
          </a:p>
          <a:p>
            <a:pPr marL="738012" lvl="1" indent="-228600" algn="just">
              <a:buFont typeface="+mj-lt"/>
              <a:buAutoNum type="arabicPeriod" startAt="14"/>
            </a:pPr>
            <a:r>
              <a:rPr lang="en-US" sz="1100" dirty="0"/>
              <a:t>Carefully pour off the supernatants and invert tubes on a clean paper towel to air dry for about 10 minutes. </a:t>
            </a:r>
            <a:r>
              <a:rPr lang="en-US" sz="1100" i="1" dirty="0"/>
              <a:t>(See Note 2.8)</a:t>
            </a:r>
            <a:endParaRPr lang="en-US" sz="1100" b="1" i="1" dirty="0"/>
          </a:p>
          <a:p>
            <a:pPr algn="just"/>
            <a:endParaRPr lang="en-US" sz="1100" b="1" i="1" dirty="0"/>
          </a:p>
          <a:p>
            <a:pPr algn="just"/>
            <a:r>
              <a:rPr lang="en-US" sz="1100" b="1" i="1" dirty="0"/>
              <a:t>DNA Elution</a:t>
            </a:r>
            <a:endParaRPr lang="en-US" sz="1100" dirty="0"/>
          </a:p>
          <a:p>
            <a:pPr marL="738012" lvl="1" indent="-228600" algn="just">
              <a:buFont typeface="+mj-lt"/>
              <a:buAutoNum type="arabicPeriod" startAt="21"/>
            </a:pPr>
            <a:r>
              <a:rPr lang="en-US" sz="1100" dirty="0"/>
              <a:t>Add 50ul of TE Buffer to each tube.</a:t>
            </a:r>
          </a:p>
          <a:p>
            <a:pPr marL="738012" lvl="1" indent="-228600" algn="just">
              <a:buFont typeface="+mj-lt"/>
              <a:buAutoNum type="arabicPeriod" startAt="21"/>
            </a:pPr>
            <a:r>
              <a:rPr lang="en-US" sz="1100" i="1" dirty="0"/>
              <a:t>Recommended: </a:t>
            </a:r>
            <a:r>
              <a:rPr lang="en-US" sz="1100" dirty="0"/>
              <a:t>Re-hydrate DNA by incubating samples at 65 °C for up to 1 hour or overnight at room temperature. If there is still a tight pellet at bottom of tube, vortex or use pipette tip to dislodge. Mix into solution before moving on to PCR step.</a:t>
            </a:r>
          </a:p>
          <a:p>
            <a:pPr lvl="1" algn="just"/>
            <a:endParaRPr lang="en-US" sz="1100" i="1" dirty="0"/>
          </a:p>
          <a:p>
            <a:pPr algn="just"/>
            <a:r>
              <a:rPr lang="en-US" sz="1100" b="1" i="1" dirty="0"/>
              <a:t>Storage</a:t>
            </a:r>
          </a:p>
          <a:p>
            <a:pPr marL="738012" lvl="1" indent="-228600" algn="just">
              <a:buFont typeface="+mj-lt"/>
              <a:buAutoNum type="arabicPeriod" startAt="23"/>
            </a:pPr>
            <a:r>
              <a:rPr lang="en-US" sz="1100" dirty="0"/>
              <a:t>Store at 4 °C for a few weeks or -20 °C indefinitely.</a:t>
            </a:r>
          </a:p>
          <a:p>
            <a:pPr algn="just"/>
            <a:endParaRPr lang="en-US" sz="1100" dirty="0"/>
          </a:p>
          <a:p>
            <a:pPr algn="just"/>
            <a:endParaRPr lang="en-US" sz="1100" i="1" dirty="0"/>
          </a:p>
        </p:txBody>
      </p:sp>
      <p:sp>
        <p:nvSpPr>
          <p:cNvPr id="3" name="TextBox 2">
            <a:extLst>
              <a:ext uri="{FF2B5EF4-FFF2-40B4-BE49-F238E27FC236}">
                <a16:creationId xmlns:a16="http://schemas.microsoft.com/office/drawing/2014/main" id="{25524B77-48B5-4E42-8FED-4F71647DCAC3}"/>
              </a:ext>
            </a:extLst>
          </p:cNvPr>
          <p:cNvSpPr txBox="1"/>
          <p:nvPr/>
        </p:nvSpPr>
        <p:spPr>
          <a:xfrm>
            <a:off x="225659" y="2307347"/>
            <a:ext cx="1194690" cy="1200329"/>
          </a:xfrm>
          <a:prstGeom prst="rect">
            <a:avLst/>
          </a:prstGeom>
          <a:noFill/>
        </p:spPr>
        <p:txBody>
          <a:bodyPr wrap="square" rtlCol="0">
            <a:spAutoFit/>
          </a:bodyPr>
          <a:lstStyle/>
          <a:p>
            <a:r>
              <a:rPr lang="en-US" sz="800" b="1" dirty="0">
                <a:solidFill>
                  <a:srgbClr val="945200"/>
                </a:solidFill>
              </a:rPr>
              <a:t>Note 2.7: </a:t>
            </a:r>
            <a:r>
              <a:rPr lang="en-US" sz="800" i="1" dirty="0"/>
              <a:t>To easily locate the pellet, orient the hinge of the tube to point away from the middle of the centrifuge. The DNA pellet may be seen near the bottom of the tube under the hinge.</a:t>
            </a:r>
          </a:p>
        </p:txBody>
      </p:sp>
      <p:sp>
        <p:nvSpPr>
          <p:cNvPr id="2" name="Rounded Rectangle 1">
            <a:extLst>
              <a:ext uri="{FF2B5EF4-FFF2-40B4-BE49-F238E27FC236}">
                <a16:creationId xmlns:a16="http://schemas.microsoft.com/office/drawing/2014/main" id="{34F7DAC8-2FBE-7948-868A-16CF258EEC55}"/>
              </a:ext>
            </a:extLst>
          </p:cNvPr>
          <p:cNvSpPr/>
          <p:nvPr/>
        </p:nvSpPr>
        <p:spPr>
          <a:xfrm>
            <a:off x="6615821" y="2730563"/>
            <a:ext cx="864600" cy="914400"/>
          </a:xfrm>
          <a:prstGeom prst="roundRect">
            <a:avLst/>
          </a:prstGeom>
          <a:blipFill>
            <a:blip r:embed="rId2"/>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CA21A42-A94E-3F45-8A67-3BB974416E59}"/>
              </a:ext>
            </a:extLst>
          </p:cNvPr>
          <p:cNvGrpSpPr/>
          <p:nvPr/>
        </p:nvGrpSpPr>
        <p:grpSpPr>
          <a:xfrm>
            <a:off x="2433015" y="1763188"/>
            <a:ext cx="3135073" cy="431597"/>
            <a:chOff x="2433015" y="1578231"/>
            <a:chExt cx="3135073" cy="431597"/>
          </a:xfrm>
        </p:grpSpPr>
        <p:sp>
          <p:nvSpPr>
            <p:cNvPr id="5" name="Rounded Rectangle 4">
              <a:extLst>
                <a:ext uri="{FF2B5EF4-FFF2-40B4-BE49-F238E27FC236}">
                  <a16:creationId xmlns:a16="http://schemas.microsoft.com/office/drawing/2014/main" id="{B0FE24DB-8657-BC4D-BABD-932845DD84C9}"/>
                </a:ext>
              </a:extLst>
            </p:cNvPr>
            <p:cNvSpPr/>
            <p:nvPr/>
          </p:nvSpPr>
          <p:spPr>
            <a:xfrm>
              <a:off x="2451480" y="1578231"/>
              <a:ext cx="3116608" cy="43159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29245A-C0C7-644D-8BF8-683106B3EAD7}"/>
                </a:ext>
              </a:extLst>
            </p:cNvPr>
            <p:cNvSpPr txBox="1"/>
            <p:nvPr/>
          </p:nvSpPr>
          <p:spPr>
            <a:xfrm>
              <a:off x="2433015" y="1586657"/>
              <a:ext cx="3116608" cy="400110"/>
            </a:xfrm>
            <a:prstGeom prst="rect">
              <a:avLst/>
            </a:prstGeom>
            <a:noFill/>
          </p:spPr>
          <p:txBody>
            <a:bodyPr wrap="square" rtlCol="0">
              <a:spAutoFit/>
            </a:bodyPr>
            <a:lstStyle/>
            <a:p>
              <a:pPr algn="ctr"/>
              <a:r>
                <a:rPr lang="en-US" sz="1000" b="1" dirty="0"/>
                <a:t>This is an optional STOPPING POINT. Store DNA in freezer (-20 °C) until next class period.</a:t>
              </a:r>
            </a:p>
          </p:txBody>
        </p:sp>
      </p:grpSp>
      <p:sp>
        <p:nvSpPr>
          <p:cNvPr id="33" name="TextBox 32">
            <a:extLst>
              <a:ext uri="{FF2B5EF4-FFF2-40B4-BE49-F238E27FC236}">
                <a16:creationId xmlns:a16="http://schemas.microsoft.com/office/drawing/2014/main" id="{0B925F72-BBC2-CE40-A077-CDE3EA0A9DD7}"/>
              </a:ext>
            </a:extLst>
          </p:cNvPr>
          <p:cNvSpPr txBox="1"/>
          <p:nvPr/>
        </p:nvSpPr>
        <p:spPr>
          <a:xfrm>
            <a:off x="225659" y="3493709"/>
            <a:ext cx="1194690" cy="830997"/>
          </a:xfrm>
          <a:prstGeom prst="rect">
            <a:avLst/>
          </a:prstGeom>
          <a:noFill/>
        </p:spPr>
        <p:txBody>
          <a:bodyPr wrap="square" rtlCol="0">
            <a:spAutoFit/>
          </a:bodyPr>
          <a:lstStyle/>
          <a:p>
            <a:r>
              <a:rPr lang="en-US" sz="800" b="1" dirty="0">
                <a:solidFill>
                  <a:srgbClr val="945200"/>
                </a:solidFill>
              </a:rPr>
              <a:t>Note 2.8: </a:t>
            </a:r>
            <a:r>
              <a:rPr lang="en-US" sz="800" i="1" dirty="0"/>
              <a:t>Pellet may be loose so watch carefully and pour slowly. If </a:t>
            </a:r>
            <a:r>
              <a:rPr lang="en-US" sz="800" i="1"/>
              <a:t>the pellet </a:t>
            </a:r>
            <a:r>
              <a:rPr lang="en-US" sz="800" i="1" dirty="0"/>
              <a:t>begins to dislodge, add more ethanol and re-spin.</a:t>
            </a:r>
          </a:p>
        </p:txBody>
      </p:sp>
      <p:grpSp>
        <p:nvGrpSpPr>
          <p:cNvPr id="6" name="Group 5">
            <a:extLst>
              <a:ext uri="{FF2B5EF4-FFF2-40B4-BE49-F238E27FC236}">
                <a16:creationId xmlns:a16="http://schemas.microsoft.com/office/drawing/2014/main" id="{1DDA55E7-EEA4-3A46-837D-87E053C27A15}"/>
              </a:ext>
            </a:extLst>
          </p:cNvPr>
          <p:cNvGrpSpPr/>
          <p:nvPr/>
        </p:nvGrpSpPr>
        <p:grpSpPr>
          <a:xfrm>
            <a:off x="1616233" y="6394196"/>
            <a:ext cx="4773891" cy="2945358"/>
            <a:chOff x="1616233" y="6003889"/>
            <a:chExt cx="4773891" cy="2945358"/>
          </a:xfrm>
        </p:grpSpPr>
        <p:sp>
          <p:nvSpPr>
            <p:cNvPr id="40" name="Rounded Rectangle 39">
              <a:extLst>
                <a:ext uri="{FF2B5EF4-FFF2-40B4-BE49-F238E27FC236}">
                  <a16:creationId xmlns:a16="http://schemas.microsoft.com/office/drawing/2014/main" id="{DE46D007-C142-5044-BF1D-DC216F80EABF}"/>
                </a:ext>
              </a:extLst>
            </p:cNvPr>
            <p:cNvSpPr/>
            <p:nvPr/>
          </p:nvSpPr>
          <p:spPr>
            <a:xfrm>
              <a:off x="1616426" y="6021507"/>
              <a:ext cx="4773698" cy="82296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DBE48C0F-459A-DB4D-9D29-B198CB719A6B}"/>
                </a:ext>
              </a:extLst>
            </p:cNvPr>
            <p:cNvSpPr/>
            <p:nvPr/>
          </p:nvSpPr>
          <p:spPr>
            <a:xfrm>
              <a:off x="1616233" y="6304051"/>
              <a:ext cx="4773891" cy="2034801"/>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4103742-1150-0B48-93C1-0D57DC627F3D}"/>
                </a:ext>
              </a:extLst>
            </p:cNvPr>
            <p:cNvSpPr/>
            <p:nvPr/>
          </p:nvSpPr>
          <p:spPr>
            <a:xfrm>
              <a:off x="1780455" y="6447682"/>
              <a:ext cx="4375520" cy="2501565"/>
            </a:xfrm>
            <a:prstGeom prst="rect">
              <a:avLst/>
            </a:prstGeom>
          </p:spPr>
          <p:txBody>
            <a:bodyPr wrap="square" numCol="1">
              <a:noAutofit/>
            </a:bodyPr>
            <a:lstStyle/>
            <a:p>
              <a:pPr marL="171450" indent="-171450" algn="just">
                <a:buFont typeface="Arial" panose="020B0604020202020204" pitchFamily="34" charset="0"/>
                <a:buChar char="•"/>
              </a:pPr>
              <a:r>
                <a:rPr lang="en-US" sz="1100" dirty="0"/>
                <a:t>The DNA pellet may not be visible by step 16—that is OK. Continue with the procedure and the pellet will become more visible by step 20. It should appear as a small white dot under the hinge of the microcentrifuge tube. You may have to hold the tube up to the light in order to see the pellet.</a:t>
              </a:r>
            </a:p>
            <a:p>
              <a:pPr marL="171450" lvl="0" indent="-171450" algn="just">
                <a:buFont typeface="Arial" panose="020B0604020202020204" pitchFamily="34" charset="0"/>
                <a:buChar char="•"/>
              </a:pPr>
              <a:r>
                <a:rPr lang="en-US" sz="1100" dirty="0"/>
                <a:t>To ensure optimal results:</a:t>
              </a:r>
            </a:p>
            <a:p>
              <a:pPr marL="738012" lvl="1" indent="-228600" algn="just">
                <a:buFont typeface="+mj-lt"/>
                <a:buAutoNum type="arabicPeriod"/>
              </a:pPr>
              <a:r>
                <a:rPr lang="en-US" sz="1100" dirty="0"/>
                <a:t>Grind, grind, grind! </a:t>
              </a:r>
            </a:p>
            <a:p>
              <a:pPr marL="738012" lvl="1" indent="-228600" algn="just">
                <a:buFont typeface="+mj-lt"/>
                <a:buAutoNum type="arabicPeriod"/>
              </a:pPr>
              <a:r>
                <a:rPr lang="en-US" sz="1100" dirty="0"/>
                <a:t>Avoid contamination by changing tips between each reagent, sample.</a:t>
              </a:r>
            </a:p>
            <a:p>
              <a:pPr marL="738012" lvl="1" indent="-228600" algn="just">
                <a:buFont typeface="+mj-lt"/>
                <a:buAutoNum type="arabicPeriod"/>
              </a:pPr>
              <a:r>
                <a:rPr lang="en-US" sz="1100" dirty="0"/>
                <a:t>Keep the rotor balanced.</a:t>
              </a:r>
            </a:p>
            <a:p>
              <a:pPr marL="738012" lvl="1" indent="-228600" algn="just">
                <a:buFont typeface="+mj-lt"/>
                <a:buAutoNum type="arabicPeriod"/>
              </a:pPr>
              <a:endParaRPr lang="en-US" sz="1100" dirty="0"/>
            </a:p>
          </p:txBody>
        </p:sp>
        <p:sp>
          <p:nvSpPr>
            <p:cNvPr id="43" name="TextBox 42">
              <a:extLst>
                <a:ext uri="{FF2B5EF4-FFF2-40B4-BE49-F238E27FC236}">
                  <a16:creationId xmlns:a16="http://schemas.microsoft.com/office/drawing/2014/main" id="{CF4C089B-0260-3141-A818-E24011386D5A}"/>
                </a:ext>
              </a:extLst>
            </p:cNvPr>
            <p:cNvSpPr txBox="1"/>
            <p:nvPr/>
          </p:nvSpPr>
          <p:spPr>
            <a:xfrm>
              <a:off x="1780454" y="6003889"/>
              <a:ext cx="2367643" cy="307777"/>
            </a:xfrm>
            <a:prstGeom prst="rect">
              <a:avLst/>
            </a:prstGeom>
            <a:noFill/>
          </p:spPr>
          <p:txBody>
            <a:bodyPr wrap="square" rtlCol="0">
              <a:spAutoFit/>
            </a:bodyPr>
            <a:lstStyle/>
            <a:p>
              <a:r>
                <a:rPr lang="en-US" sz="1400" b="1" dirty="0">
                  <a:cs typeface="Times New Roman" panose="02020603050405020304" pitchFamily="18" charset="0"/>
                </a:rPr>
                <a:t>Helpful Tips</a:t>
              </a:r>
            </a:p>
          </p:txBody>
        </p:sp>
      </p:grpSp>
      <p:sp>
        <p:nvSpPr>
          <p:cNvPr id="4" name="Slide Number Placeholder 3">
            <a:extLst>
              <a:ext uri="{FF2B5EF4-FFF2-40B4-BE49-F238E27FC236}">
                <a16:creationId xmlns:a16="http://schemas.microsoft.com/office/drawing/2014/main" id="{1621D5A1-1614-DC4D-9BE5-566799041808}"/>
              </a:ext>
            </a:extLst>
          </p:cNvPr>
          <p:cNvSpPr>
            <a:spLocks noGrp="1"/>
          </p:cNvSpPr>
          <p:nvPr>
            <p:ph type="sldNum" sz="quarter" idx="12"/>
          </p:nvPr>
        </p:nvSpPr>
        <p:spPr/>
        <p:txBody>
          <a:bodyPr/>
          <a:lstStyle/>
          <a:p>
            <a:fld id="{B2997967-007C-0549-8AED-2751250887DF}" type="slidenum">
              <a:rPr lang="en-US" smtClean="0"/>
              <a:t>9</a:t>
            </a:fld>
            <a:endParaRPr lang="en-US"/>
          </a:p>
        </p:txBody>
      </p:sp>
      <p:pic>
        <p:nvPicPr>
          <p:cNvPr id="21" name="Picture 20">
            <a:extLst>
              <a:ext uri="{FF2B5EF4-FFF2-40B4-BE49-F238E27FC236}">
                <a16:creationId xmlns:a16="http://schemas.microsoft.com/office/drawing/2014/main" id="{B0A28A18-8757-754E-B173-B3B36D1AC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4" name="Rectangle 23">
            <a:extLst>
              <a:ext uri="{FF2B5EF4-FFF2-40B4-BE49-F238E27FC236}">
                <a16:creationId xmlns:a16="http://schemas.microsoft.com/office/drawing/2014/main" id="{CE724DD3-CA20-7F48-A2E8-32F133638896}"/>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DNA Extraction Protocol</a:t>
            </a:r>
          </a:p>
        </p:txBody>
      </p:sp>
      <p:sp>
        <p:nvSpPr>
          <p:cNvPr id="30" name="TextBox 29">
            <a:extLst>
              <a:ext uri="{FF2B5EF4-FFF2-40B4-BE49-F238E27FC236}">
                <a16:creationId xmlns:a16="http://schemas.microsoft.com/office/drawing/2014/main" id="{EF559164-46DF-AE45-BD23-3DF761B4299D}"/>
              </a:ext>
            </a:extLst>
          </p:cNvPr>
          <p:cNvSpPr txBox="1"/>
          <p:nvPr/>
        </p:nvSpPr>
        <p:spPr>
          <a:xfrm>
            <a:off x="6502366" y="3652936"/>
            <a:ext cx="1091509" cy="584775"/>
          </a:xfrm>
          <a:prstGeom prst="rect">
            <a:avLst/>
          </a:prstGeom>
          <a:noFill/>
        </p:spPr>
        <p:txBody>
          <a:bodyPr wrap="square" rtlCol="0">
            <a:spAutoFit/>
          </a:bodyPr>
          <a:lstStyle/>
          <a:p>
            <a:pPr algn="ctr"/>
            <a:r>
              <a:rPr lang="en-US" sz="800" i="1" dirty="0"/>
              <a:t>Allow residual ethanol to drain and/or evaporate from each tube.</a:t>
            </a:r>
            <a:endParaRPr lang="en-US" sz="800" dirty="0"/>
          </a:p>
        </p:txBody>
      </p:sp>
      <p:sp>
        <p:nvSpPr>
          <p:cNvPr id="23" name="TextBox 22">
            <a:extLst>
              <a:ext uri="{FF2B5EF4-FFF2-40B4-BE49-F238E27FC236}">
                <a16:creationId xmlns:a16="http://schemas.microsoft.com/office/drawing/2014/main" id="{A9E26941-B20B-0A42-8183-FFC784748F9C}"/>
              </a:ext>
            </a:extLst>
          </p:cNvPr>
          <p:cNvSpPr txBox="1"/>
          <p:nvPr/>
        </p:nvSpPr>
        <p:spPr>
          <a:xfrm>
            <a:off x="226981" y="1106720"/>
            <a:ext cx="1194690" cy="954107"/>
          </a:xfrm>
          <a:prstGeom prst="rect">
            <a:avLst/>
          </a:prstGeom>
          <a:noFill/>
        </p:spPr>
        <p:txBody>
          <a:bodyPr wrap="square" rtlCol="0">
            <a:spAutoFit/>
          </a:bodyPr>
          <a:lstStyle/>
          <a:p>
            <a:r>
              <a:rPr lang="en-US" sz="800" b="1" dirty="0">
                <a:solidFill>
                  <a:srgbClr val="945200"/>
                </a:solidFill>
              </a:rPr>
              <a:t>Note 2.6: </a:t>
            </a:r>
            <a:r>
              <a:rPr lang="en-US" sz="800" i="1" dirty="0"/>
              <a:t>If you disturb the pellet, repeat step 12. If you are unable to collect 150 ul, add 50-100ul additional lysis buffer to the tube and repeat steps 11-12.</a:t>
            </a:r>
          </a:p>
        </p:txBody>
      </p:sp>
      <p:sp>
        <p:nvSpPr>
          <p:cNvPr id="25" name="Rectangle 24">
            <a:extLst>
              <a:ext uri="{FF2B5EF4-FFF2-40B4-BE49-F238E27FC236}">
                <a16:creationId xmlns:a16="http://schemas.microsoft.com/office/drawing/2014/main" id="{7599310F-422F-8C4C-A3C0-810305F5EDE4}"/>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26" name="Rectangle 25">
            <a:extLst>
              <a:ext uri="{FF2B5EF4-FFF2-40B4-BE49-F238E27FC236}">
                <a16:creationId xmlns:a16="http://schemas.microsoft.com/office/drawing/2014/main" id="{33F6F3D5-BA3F-974E-AF3B-D7AD6B8FF2C5}"/>
              </a:ext>
            </a:extLst>
          </p:cNvPr>
          <p:cNvSpPr/>
          <p:nvPr/>
        </p:nvSpPr>
        <p:spPr>
          <a:xfrm>
            <a:off x="436888" y="9360435"/>
            <a:ext cx="2268605" cy="507831"/>
          </a:xfrm>
          <a:prstGeom prst="rect">
            <a:avLst/>
          </a:prstGeom>
        </p:spPr>
        <p:txBody>
          <a:bodyPr wrap="square">
            <a:spAutoFit/>
          </a:bodyPr>
          <a:lstStyle/>
          <a:p>
            <a:pPr algn="ctr" hangingPunct="0"/>
            <a:r>
              <a:rPr lang="en-US" sz="900" b="1" dirty="0">
                <a:solidFill>
                  <a:schemeClr val="accent4">
                    <a:lumMod val="75000"/>
                  </a:schemeClr>
                </a:solidFill>
                <a:ea typeface="Times New Roman" charset="0"/>
              </a:rPr>
              <a:t>This protocol was adapted and modified for The</a:t>
            </a:r>
            <a:r>
              <a:rPr lang="en-US" sz="900" b="1" i="1" dirty="0">
                <a:solidFill>
                  <a:schemeClr val="accent4">
                    <a:lumMod val="75000"/>
                  </a:schemeClr>
                </a:solidFill>
                <a:ea typeface="Times New Roman" charset="0"/>
              </a:rPr>
              <a:t> Wolbachia </a:t>
            </a:r>
            <a:r>
              <a:rPr lang="en-US" sz="900" b="1" dirty="0">
                <a:solidFill>
                  <a:schemeClr val="accent4">
                    <a:lumMod val="75000"/>
                  </a:schemeClr>
                </a:solidFill>
                <a:ea typeface="Times New Roman" charset="0"/>
              </a:rPr>
              <a:t>Project; it is made available under CC-BY-NC-ND.  </a:t>
            </a:r>
          </a:p>
        </p:txBody>
      </p:sp>
      <p:pic>
        <p:nvPicPr>
          <p:cNvPr id="22" name="Picture 21">
            <a:extLst>
              <a:ext uri="{FF2B5EF4-FFF2-40B4-BE49-F238E27FC236}">
                <a16:creationId xmlns:a16="http://schemas.microsoft.com/office/drawing/2014/main" id="{18A2F27C-92E6-FF4C-9B60-6CA8CC3B5B8F}"/>
              </a:ext>
            </a:extLst>
          </p:cNvPr>
          <p:cNvPicPr>
            <a:picLocks noChangeAspect="1"/>
          </p:cNvPicPr>
          <p:nvPr/>
        </p:nvPicPr>
        <p:blipFill rotWithShape="1">
          <a:blip r:embed="rId4"/>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505644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40673</TotalTime>
  <Words>3135</Words>
  <Application>Microsoft Macintosh PowerPoint</Application>
  <PresentationFormat>Custom</PresentationFormat>
  <Paragraphs>354</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Bordenstein</dc:creator>
  <cp:lastModifiedBy>Bordenstein, Sarah</cp:lastModifiedBy>
  <cp:revision>329</cp:revision>
  <cp:lastPrinted>2019-02-13T17:01:29Z</cp:lastPrinted>
  <dcterms:created xsi:type="dcterms:W3CDTF">2018-06-04T19:33:28Z</dcterms:created>
  <dcterms:modified xsi:type="dcterms:W3CDTF">2022-03-11T16:08:13Z</dcterms:modified>
</cp:coreProperties>
</file>