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84" r:id="rId1"/>
  </p:sldMasterIdLst>
  <p:notesMasterIdLst>
    <p:notesMasterId r:id="rId3"/>
  </p:notesMasterIdLst>
  <p:sldIdLst>
    <p:sldId id="294" r:id="rId2"/>
  </p:sldIdLst>
  <p:sldSz cx="7772400" cy="10058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C522"/>
    <a:srgbClr val="945200"/>
    <a:srgbClr val="B28700"/>
    <a:srgbClr val="A67D00"/>
    <a:srgbClr val="0432FF"/>
    <a:srgbClr val="FF7E79"/>
    <a:srgbClr val="A5111A"/>
    <a:srgbClr val="660066"/>
    <a:srgbClr val="4C3693"/>
    <a:srgbClr val="CCC2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26"/>
    <p:restoredTop sz="94539"/>
  </p:normalViewPr>
  <p:slideViewPr>
    <p:cSldViewPr snapToGrid="0" snapToObjects="1">
      <p:cViewPr varScale="1">
        <p:scale>
          <a:sx n="134" d="100"/>
          <a:sy n="134" d="100"/>
        </p:scale>
        <p:origin x="2120" y="2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07EF4-5F22-4041-9372-C4B350E46016}" type="datetimeFigureOut">
              <a:rPr lang="en-US" smtClean="0"/>
              <a:t>9/22/20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1EB4F-B8FD-8F49-8F24-E167006F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61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02DF-B2BE-D24A-AC27-740910DB2B10}" type="datetime1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6AD4-203A-EC4B-9BC4-A00B8BE0B962}" type="datetime1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4938-558A-734A-8330-F203DF06BB85}" type="datetime1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B7CBB-139B-594B-8087-1D98E49BB300}" type="datetime1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3986-FB92-9841-AC4C-7E31CE178828}" type="datetime1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5742-C9C3-B246-A552-5FF38730E47F}" type="datetime1">
              <a:rPr lang="en-US" smtClean="0"/>
              <a:t>9/22/20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F007-5BE9-1E4F-89FD-E35C1BE303D7}" type="datetime1">
              <a:rPr lang="en-US" smtClean="0"/>
              <a:t>9/22/20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D2E7-462D-804C-81EA-0A49F8189C97}" type="datetime1">
              <a:rPr lang="en-US" smtClean="0"/>
              <a:t>9/22/20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A1B85-6EDD-1941-88EB-69009E9125CD}" type="datetime1">
              <a:rPr lang="en-US" smtClean="0"/>
              <a:t>9/22/20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CD60-5F79-444D-9AE9-6E19D7F64DD0}" type="datetime1">
              <a:rPr lang="en-US" smtClean="0"/>
              <a:t>9/22/20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6FAED-8487-F847-8328-EEFFAA1503F6}" type="datetime1">
              <a:rPr lang="en-US" smtClean="0"/>
              <a:t>9/22/20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50BE1-BA7B-E645-B815-812A7C2BE1C5}" type="datetime1">
              <a:rPr lang="en-US" smtClean="0"/>
              <a:t>9/22/20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97967-007C-0549-8AED-275125088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4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1D5A1-1614-DC4D-9BE5-566799041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97967-007C-0549-8AED-2751250887DF}" type="slidenum">
              <a:rPr lang="en-US" smtClean="0"/>
              <a:t>1</a:t>
            </a:fld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E724DD3-CA20-7F48-A2E8-32F133638896}"/>
              </a:ext>
            </a:extLst>
          </p:cNvPr>
          <p:cNvSpPr/>
          <p:nvPr/>
        </p:nvSpPr>
        <p:spPr>
          <a:xfrm>
            <a:off x="0" y="324033"/>
            <a:ext cx="7772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n-US" sz="2000" b="1" dirty="0">
                <a:solidFill>
                  <a:srgbClr val="000000"/>
                </a:solidFill>
                <a:effectLst/>
                <a:ea typeface="Times New Roman" charset="0"/>
              </a:rPr>
              <a:t>DNA Extraction Bench Protocol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28BCEA5-92F2-9C4E-AAB7-10E6A3E2E8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972" r="13783" b="17333"/>
          <a:stretch/>
        </p:blipFill>
        <p:spPr>
          <a:xfrm>
            <a:off x="10447" y="67289"/>
            <a:ext cx="1854842" cy="882341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62AD708B-4C50-B843-8476-5C2211B70F54}"/>
              </a:ext>
            </a:extLst>
          </p:cNvPr>
          <p:cNvSpPr/>
          <p:nvPr/>
        </p:nvSpPr>
        <p:spPr>
          <a:xfrm>
            <a:off x="1571190" y="949631"/>
            <a:ext cx="5248678" cy="823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b="1" dirty="0">
              <a:cs typeface="Times New Roman"/>
            </a:endParaRPr>
          </a:p>
          <a:p>
            <a:pPr algn="just"/>
            <a:r>
              <a:rPr lang="en-US" sz="1100" i="1" dirty="0">
                <a:cs typeface="Times New Roman" panose="02020603050405020304" pitchFamily="18" charset="0"/>
              </a:rPr>
              <a:t>This is an abbreviated protocol. Make sure to label all tubes and change pipette tips between samples.</a:t>
            </a:r>
          </a:p>
          <a:p>
            <a:pPr algn="just"/>
            <a:endParaRPr lang="en-US" sz="1100" b="1" i="1" dirty="0">
              <a:cs typeface="Times New Roman" panose="02020603050405020304" pitchFamily="18" charset="0"/>
            </a:endParaRPr>
          </a:p>
          <a:p>
            <a:pPr algn="just"/>
            <a:r>
              <a:rPr lang="en-US" sz="1100" b="1" i="1" dirty="0">
                <a:cs typeface="Times New Roman" panose="02020603050405020304" pitchFamily="18" charset="0"/>
              </a:rPr>
              <a:t>Sample Preparation</a:t>
            </a:r>
            <a:endParaRPr lang="en-US" sz="1100" dirty="0"/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Remove the abdomen of the arthropod and cut off a small piece (roughly ~2 mm, or small enough to fit in the bottom of a microcentrifuge tube).  If the specimen is smaller than a grain of rice, use the entire body.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Place the specimen in a labeled 1.5 ml microcentrifuge tube.</a:t>
            </a:r>
          </a:p>
          <a:p>
            <a:pPr marL="738012" lvl="1" indent="-228600" algn="just">
              <a:buFont typeface="Wingdings" pitchFamily="2" charset="2"/>
              <a:buChar char="q"/>
            </a:pPr>
            <a:endParaRPr lang="en-US" sz="1100" dirty="0"/>
          </a:p>
          <a:p>
            <a:pPr algn="just"/>
            <a:r>
              <a:rPr lang="en-US" sz="1100" b="1" i="1" dirty="0"/>
              <a:t>Cell Lysis &amp; DNA Precipitation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Add 180 ul Buffer ATL and use a sterile pestle to grind the sample for 1 minute.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Add 20 ul Proteinase K.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Add 200 ul Buffer AL and immediately mix by </a:t>
            </a:r>
            <a:r>
              <a:rPr lang="en-US" sz="1100" dirty="0" err="1"/>
              <a:t>vortexing</a:t>
            </a:r>
            <a:r>
              <a:rPr lang="en-US" sz="1100" dirty="0"/>
              <a:t> for 10 seconds or pipetting up and down.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Incubate for </a:t>
            </a:r>
            <a:r>
              <a:rPr lang="en-US" sz="1100" i="1" dirty="0"/>
              <a:t>at least </a:t>
            </a:r>
            <a:r>
              <a:rPr lang="en-US" sz="1100" dirty="0"/>
              <a:t>15 minutes @ 56 </a:t>
            </a:r>
            <a:r>
              <a:rPr lang="en-US" sz="1100" dirty="0">
                <a:sym typeface="Symbol" pitchFamily="2" charset="2"/>
              </a:rPr>
              <a:t></a:t>
            </a:r>
            <a:r>
              <a:rPr lang="en-US" sz="1100" dirty="0"/>
              <a:t>C. Longer incubation times (i.e., 2-3 hours) are most effective for cellular lysis.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If arthropod debris is present, do a quick spin (~30 seconds) to pellet debris. Use a pipette to carefully transfer the supernatant to a new labeled 1.5 ml microcentrifuge tube. Discard the tube of cellular debris.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Add 200 ul ethanol (96-100%) and mix by </a:t>
            </a:r>
            <a:r>
              <a:rPr lang="en-US" sz="1100" dirty="0" err="1"/>
              <a:t>vortexing</a:t>
            </a:r>
            <a:r>
              <a:rPr lang="en-US" sz="1100" dirty="0"/>
              <a:t> for 10 seconds or pipetting up and down. </a:t>
            </a:r>
          </a:p>
          <a:p>
            <a:pPr lvl="1" algn="just"/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Optional stopping point: store DNA in refrigerator (4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sym typeface="Symbol" pitchFamily="2" charset="2"/>
              </a:rPr>
              <a:t>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C)</a:t>
            </a:r>
          </a:p>
          <a:p>
            <a:pPr algn="just"/>
            <a:endParaRPr lang="en-US" sz="1100" dirty="0"/>
          </a:p>
          <a:p>
            <a:pPr algn="just"/>
            <a:r>
              <a:rPr lang="en-US" sz="1100" b="1" i="1" dirty="0"/>
              <a:t>DNA Purification</a:t>
            </a:r>
            <a:endParaRPr lang="en-US" sz="1100" dirty="0"/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Label a </a:t>
            </a:r>
            <a:r>
              <a:rPr lang="en-US" sz="1100" dirty="0" err="1"/>
              <a:t>DNeasy</a:t>
            </a:r>
            <a:r>
              <a:rPr lang="en-US" sz="1100" dirty="0"/>
              <a:t> spin column fitted with a 2.0 ml collection tube.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Pipet the liquid containing ethanol-precipitated DNA into the </a:t>
            </a:r>
            <a:r>
              <a:rPr lang="en-US" sz="1100" dirty="0" err="1"/>
              <a:t>DNeasy</a:t>
            </a:r>
            <a:r>
              <a:rPr lang="en-US" sz="1100" dirty="0"/>
              <a:t> spin column.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Centrifuge for 1 minute at ≥6,000 x g (8,000 rpm).</a:t>
            </a:r>
            <a:r>
              <a:rPr lang="en-US" sz="1100" i="1" dirty="0"/>
              <a:t> </a:t>
            </a:r>
            <a:r>
              <a:rPr lang="en-US" sz="1100" dirty="0"/>
              <a:t>Discard the flow through from the 2.0 ml collection tube.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Add 500 ul of Buffer AW1 and centrifuge for 1 minute at  ≥6,000 x g (8,000 rpm). Discard the flow through.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Add 500 ul Buffer AW2 and centrifuge for 3 minutes at 20,000 x g (14,000 rpm).</a:t>
            </a:r>
          </a:p>
          <a:p>
            <a:pPr lvl="1" algn="just"/>
            <a:endParaRPr lang="en-US" sz="1100" dirty="0"/>
          </a:p>
          <a:p>
            <a:pPr algn="just"/>
            <a:r>
              <a:rPr lang="en-US" sz="1100" b="1" i="1" dirty="0"/>
              <a:t>DNA Elution</a:t>
            </a:r>
            <a:endParaRPr lang="en-US" sz="1100" dirty="0"/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Transfer the spin columns to a labeled 1.5 ml microcentrifuge tube. Discard the 2.0 ml collection tube.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Pipet 100 ul of Buffer AE directly onto the spin column membrane.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Incubate at room temperature for 1 minute.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Centrifuge at  ≥6,000 g or 8,000 rpm for 1 minute.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Discard the spin column and KEEP the labeled 1.5 ml tube.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i="1" dirty="0"/>
              <a:t>Optional: </a:t>
            </a:r>
            <a:r>
              <a:rPr lang="en-US" sz="1100" dirty="0"/>
              <a:t>incubate the DNA for 1 hour @ 65 </a:t>
            </a:r>
            <a:r>
              <a:rPr lang="en-US" sz="1100" dirty="0">
                <a:sym typeface="Symbol" pitchFamily="2" charset="2"/>
              </a:rPr>
              <a:t></a:t>
            </a:r>
            <a:r>
              <a:rPr lang="en-US" sz="1100" dirty="0"/>
              <a:t>C or overnight at room temperature. </a:t>
            </a:r>
          </a:p>
          <a:p>
            <a:pPr marL="738012" lvl="1" indent="-228600" algn="just">
              <a:buFont typeface="Wingdings" pitchFamily="2" charset="2"/>
              <a:buChar char="q"/>
            </a:pPr>
            <a:r>
              <a:rPr lang="en-US" sz="1100" dirty="0"/>
              <a:t>Store the eluted DNA frozen at -20 </a:t>
            </a:r>
            <a:r>
              <a:rPr lang="en-US" sz="1100" dirty="0">
                <a:sym typeface="Symbol" pitchFamily="2" charset="2"/>
              </a:rPr>
              <a:t></a:t>
            </a:r>
            <a:r>
              <a:rPr lang="en-US" sz="1100" dirty="0"/>
              <a:t>C until PCR.</a:t>
            </a:r>
          </a:p>
          <a:p>
            <a:pPr algn="just"/>
            <a:endParaRPr lang="en-US" sz="1100" dirty="0"/>
          </a:p>
        </p:txBody>
      </p:sp>
      <p:pic>
        <p:nvPicPr>
          <p:cNvPr id="6" name="Picture 5" descr="A stool in front of a table&#10;&#10;Description automatically generated">
            <a:extLst>
              <a:ext uri="{FF2B5EF4-FFF2-40B4-BE49-F238E27FC236}">
                <a16:creationId xmlns:a16="http://schemas.microsoft.com/office/drawing/2014/main" id="{43B49448-3911-5643-9BD3-0FAA6F5CD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32895" y="2985073"/>
            <a:ext cx="676685" cy="1247345"/>
          </a:xfrm>
          <a:prstGeom prst="rect">
            <a:avLst/>
          </a:prstGeom>
        </p:spPr>
      </p:pic>
      <p:pic>
        <p:nvPicPr>
          <p:cNvPr id="8" name="Picture 7" descr="A picture containing sitting, table, front, computer&#10;&#10;Description automatically generated">
            <a:extLst>
              <a:ext uri="{FF2B5EF4-FFF2-40B4-BE49-F238E27FC236}">
                <a16:creationId xmlns:a16="http://schemas.microsoft.com/office/drawing/2014/main" id="{CEDACED5-6FFC-4F4F-97B7-55F2829818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239" y="5472106"/>
            <a:ext cx="676685" cy="142248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3E3BC56F-0F0D-654E-BB03-BF44D920A035}"/>
              </a:ext>
            </a:extLst>
          </p:cNvPr>
          <p:cNvSpPr txBox="1"/>
          <p:nvPr/>
        </p:nvSpPr>
        <p:spPr>
          <a:xfrm>
            <a:off x="1116891" y="5692488"/>
            <a:ext cx="7483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Spin column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853B89D-1494-4D47-896C-97693854FF4D}"/>
              </a:ext>
            </a:extLst>
          </p:cNvPr>
          <p:cNvSpPr txBox="1"/>
          <p:nvPr/>
        </p:nvSpPr>
        <p:spPr>
          <a:xfrm>
            <a:off x="1116892" y="6334940"/>
            <a:ext cx="8463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2.0 ml collection</a:t>
            </a: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tube</a:t>
            </a:r>
          </a:p>
        </p:txBody>
      </p:sp>
      <p:sp>
        <p:nvSpPr>
          <p:cNvPr id="37" name="Right Arrow 36">
            <a:extLst>
              <a:ext uri="{FF2B5EF4-FFF2-40B4-BE49-F238E27FC236}">
                <a16:creationId xmlns:a16="http://schemas.microsoft.com/office/drawing/2014/main" id="{99BD39AB-9F60-1C40-9BFB-19E3D4920432}"/>
              </a:ext>
            </a:extLst>
          </p:cNvPr>
          <p:cNvSpPr/>
          <p:nvPr/>
        </p:nvSpPr>
        <p:spPr>
          <a:xfrm rot="10800000">
            <a:off x="773578" y="5786177"/>
            <a:ext cx="327957" cy="274289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58F98A57-EC77-3347-851A-A3CCE2A14B7E}"/>
              </a:ext>
            </a:extLst>
          </p:cNvPr>
          <p:cNvSpPr/>
          <p:nvPr/>
        </p:nvSpPr>
        <p:spPr>
          <a:xfrm rot="10800000">
            <a:off x="856437" y="6496942"/>
            <a:ext cx="245098" cy="274289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3B6F089-3123-F04B-8EFC-0F5380289BA8}"/>
              </a:ext>
            </a:extLst>
          </p:cNvPr>
          <p:cNvSpPr txBox="1"/>
          <p:nvPr/>
        </p:nvSpPr>
        <p:spPr>
          <a:xfrm>
            <a:off x="201506" y="4201044"/>
            <a:ext cx="12283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1.5 ml microcentrifuge tube</a:t>
            </a:r>
          </a:p>
        </p:txBody>
      </p:sp>
      <p:pic>
        <p:nvPicPr>
          <p:cNvPr id="10" name="Picture 9" descr="A close up of a basketball hoop&#10;&#10;Description automatically generated">
            <a:extLst>
              <a:ext uri="{FF2B5EF4-FFF2-40B4-BE49-F238E27FC236}">
                <a16:creationId xmlns:a16="http://schemas.microsoft.com/office/drawing/2014/main" id="{7B09E023-09BF-6F41-A544-83545EA249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08575" y="7264130"/>
            <a:ext cx="1854842" cy="142248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1133A2AE-5167-824C-9EEE-2E380BF651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62" y="9446446"/>
            <a:ext cx="822923" cy="287921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C584EBE5-904C-0E4B-989C-1E09317DC24C}"/>
              </a:ext>
            </a:extLst>
          </p:cNvPr>
          <p:cNvSpPr/>
          <p:nvPr/>
        </p:nvSpPr>
        <p:spPr>
          <a:xfrm>
            <a:off x="2956855" y="9436517"/>
            <a:ext cx="20285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hangingPunct="0"/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ea typeface="Times New Roman" charset="0"/>
              </a:rPr>
              <a:t>LAB 2: DNA EXTRACTION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A4EBB7-CB46-704F-A58D-A275E0CD7BD9}"/>
              </a:ext>
            </a:extLst>
          </p:cNvPr>
          <p:cNvSpPr txBox="1"/>
          <p:nvPr/>
        </p:nvSpPr>
        <p:spPr>
          <a:xfrm>
            <a:off x="1116891" y="7547480"/>
            <a:ext cx="7483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Spin column</a:t>
            </a:r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09AB2BB0-6F0F-CD45-A258-38284E7519C3}"/>
              </a:ext>
            </a:extLst>
          </p:cNvPr>
          <p:cNvSpPr/>
          <p:nvPr/>
        </p:nvSpPr>
        <p:spPr>
          <a:xfrm rot="10800000">
            <a:off x="767923" y="7651744"/>
            <a:ext cx="327957" cy="274289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1BD21AB-922B-1347-8CB7-E2E7B00ADFBF}"/>
              </a:ext>
            </a:extLst>
          </p:cNvPr>
          <p:cNvSpPr txBox="1"/>
          <p:nvPr/>
        </p:nvSpPr>
        <p:spPr>
          <a:xfrm>
            <a:off x="1116891" y="8073274"/>
            <a:ext cx="10346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1.5 ml </a:t>
            </a: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microcentrifuge</a:t>
            </a: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tube</a:t>
            </a:r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965FA9F8-6C3D-D74B-9DC7-3DC56D4974EE}"/>
              </a:ext>
            </a:extLst>
          </p:cNvPr>
          <p:cNvSpPr/>
          <p:nvPr/>
        </p:nvSpPr>
        <p:spPr>
          <a:xfrm rot="10800000">
            <a:off x="856437" y="8176362"/>
            <a:ext cx="245098" cy="274289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00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50413</TotalTime>
  <Words>448</Words>
  <Application>Microsoft Macintosh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Bordenstein</dc:creator>
  <cp:lastModifiedBy>Bordenstein, Sarah</cp:lastModifiedBy>
  <cp:revision>439</cp:revision>
  <cp:lastPrinted>2019-07-10T20:21:39Z</cp:lastPrinted>
  <dcterms:created xsi:type="dcterms:W3CDTF">2018-06-04T19:33:28Z</dcterms:created>
  <dcterms:modified xsi:type="dcterms:W3CDTF">2020-09-22T14:24:43Z</dcterms:modified>
</cp:coreProperties>
</file>